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3" r:id="rId2"/>
  </p:sldMasterIdLst>
  <p:notesMasterIdLst>
    <p:notesMasterId r:id="rId27"/>
  </p:notesMasterIdLst>
  <p:sldIdLst>
    <p:sldId id="281" r:id="rId3"/>
    <p:sldId id="284" r:id="rId4"/>
    <p:sldId id="286" r:id="rId5"/>
    <p:sldId id="287" r:id="rId6"/>
    <p:sldId id="288" r:id="rId7"/>
    <p:sldId id="289" r:id="rId8"/>
    <p:sldId id="290" r:id="rId9"/>
    <p:sldId id="293" r:id="rId10"/>
    <p:sldId id="294" r:id="rId11"/>
    <p:sldId id="285" r:id="rId12"/>
    <p:sldId id="295" r:id="rId13"/>
    <p:sldId id="272" r:id="rId14"/>
    <p:sldId id="274" r:id="rId15"/>
    <p:sldId id="298" r:id="rId16"/>
    <p:sldId id="296" r:id="rId17"/>
    <p:sldId id="297" r:id="rId18"/>
    <p:sldId id="299" r:id="rId19"/>
    <p:sldId id="273" r:id="rId20"/>
    <p:sldId id="275" r:id="rId21"/>
    <p:sldId id="278" r:id="rId22"/>
    <p:sldId id="302" r:id="rId23"/>
    <p:sldId id="301" r:id="rId24"/>
    <p:sldId id="303" r:id="rId25"/>
    <p:sldId id="30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76" d="100"/>
          <a:sy n="76" d="100"/>
        </p:scale>
        <p:origin x="126" y="6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9/18/2014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203525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12</a:t>
            </a:fld>
            <a:endParaRPr lang="en-US"/>
          </a:p>
        </p:txBody>
      </p:sp>
    </p:spTree>
    <p:extLst>
      <p:ext uri="{BB962C8B-B14F-4D97-AF65-F5344CB8AC3E}">
        <p14:creationId xmlns:p14="http://schemas.microsoft.com/office/powerpoint/2010/main" val="1495133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17</a:t>
            </a:fld>
            <a:endParaRPr lang="en-US"/>
          </a:p>
        </p:txBody>
      </p:sp>
    </p:spTree>
    <p:extLst>
      <p:ext uri="{BB962C8B-B14F-4D97-AF65-F5344CB8AC3E}">
        <p14:creationId xmlns:p14="http://schemas.microsoft.com/office/powerpoint/2010/main" val="266395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24</a:t>
            </a:fld>
            <a:endParaRPr lang="en-US"/>
          </a:p>
        </p:txBody>
      </p:sp>
    </p:spTree>
    <p:extLst>
      <p:ext uri="{BB962C8B-B14F-4D97-AF65-F5344CB8AC3E}">
        <p14:creationId xmlns:p14="http://schemas.microsoft.com/office/powerpoint/2010/main" val="4206813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21A1D30-C0A0-4124-A783-34D9F15FA0FE}" type="datetime1">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18" name="Straight Connector 17"/>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730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491724856"/>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23575578"/>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2933547055"/>
      </p:ext>
    </p:extLst>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4862379"/>
      </p:ext>
    </p:extLst>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364141276"/>
      </p:ext>
    </p:extLst>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2D5871-AB0F-4B3D-8861-97E78CB7B47E}" type="datetime1">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857092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418406-4C3F-4F3E-80BD-A22568EA37EB}" type="datetime1">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998972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F28077-7188-48C5-8679-2287FAC952E9}" type="datetime1">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26518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9/18/2014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13291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F6BD99-6FFD-46C5-B5E2-43A34BDA2566}" type="datetime1">
              <a:rPr lang="en-US" smtClean="0"/>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7808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22678E-214C-4CF8-97C7-95015FB02960}" type="datetime1">
              <a:rPr lang="en-US" smtClean="0"/>
              <a:t>9/18/2014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95309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660E0-FA77-4473-A859-74127B089143}" type="datetime1">
              <a:rPr lang="en-US" smtClean="0"/>
              <a:t>9/18/2014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59916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9/18/2014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118526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9/18/2014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821937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5" name="Date Placeholder 4"/>
          <p:cNvSpPr>
            <a:spLocks noGrp="1"/>
          </p:cNvSpPr>
          <p:nvPr>
            <p:ph type="dt" sz="half" idx="10"/>
          </p:nvPr>
        </p:nvSpPr>
        <p:spPr/>
        <p:txBody>
          <a:bodyPr/>
          <a:lstStyle/>
          <a:p>
            <a:fld id="{1359EFBB-CFA1-4AA8-9123-F0B52DBD84FE}" type="datetime1">
              <a:rPr lang="en-US" smtClean="0"/>
              <a:t>9/18/2014</a:t>
            </a:fld>
            <a:endParaRPr lang="en-US"/>
          </a:p>
        </p:txBody>
      </p:sp>
    </p:spTree>
    <p:extLst>
      <p:ext uri="{BB962C8B-B14F-4D97-AF65-F5344CB8AC3E}">
        <p14:creationId xmlns:p14="http://schemas.microsoft.com/office/powerpoint/2010/main" val="4214712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146459-E3C3-4969-9224-5ED50B492D17}" type="datetime1">
              <a:rPr lang="en-US" smtClean="0"/>
              <a:t>9/18/2014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121555424"/>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shrm.org/"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5900"/>
            <a:ext cx="8596668" cy="1905000"/>
          </a:xfrm>
        </p:spPr>
        <p:txBody>
          <a:bodyPr>
            <a:normAutofit fontScale="90000"/>
          </a:bodyPr>
          <a:lstStyle/>
          <a:p>
            <a:pPr algn="ctr"/>
            <a:r>
              <a:rPr lang="en-US" sz="7200" b="1" dirty="0" smtClean="0">
                <a:effectLst>
                  <a:outerShdw blurRad="38100" dist="38100" dir="2700000" algn="tl">
                    <a:srgbClr val="000000">
                      <a:alpha val="43137"/>
                    </a:srgbClr>
                  </a:outerShdw>
                </a:effectLst>
              </a:rPr>
              <a:t>SHRM September Chapter Meeting</a:t>
            </a:r>
            <a:endParaRPr lang="en-US" sz="7200" b="1" dirty="0">
              <a:effectLst>
                <a:outerShdw blurRad="38100" dist="38100" dir="2700000" algn="tl">
                  <a:srgbClr val="000000">
                    <a:alpha val="43137"/>
                  </a:srgbClr>
                </a:outerShdw>
              </a:effectLst>
            </a:endParaRPr>
          </a:p>
        </p:txBody>
      </p:sp>
      <p:pic>
        <p:nvPicPr>
          <p:cNvPr id="4" name="Picture 3" descr="https://fbcdn-sphotos-g-a.akamaihd.net/hphotos-ak-frc3/t1.0-9/1391765_537840559638851_1479464498_n.jpg"/>
          <p:cNvPicPr/>
          <p:nvPr/>
        </p:nvPicPr>
        <p:blipFill rotWithShape="1">
          <a:blip r:embed="rId3" cstate="print">
            <a:extLst>
              <a:ext uri="{28A0092B-C50C-407E-A947-70E740481C1C}">
                <a14:useLocalDpi xmlns:a14="http://schemas.microsoft.com/office/drawing/2010/main" val="0"/>
              </a:ext>
            </a:extLst>
          </a:blip>
          <a:srcRect l="21766" t="6869" r="20890" b="8128"/>
          <a:stretch/>
        </p:blipFill>
        <p:spPr bwMode="auto">
          <a:xfrm>
            <a:off x="4975668" y="2353354"/>
            <a:ext cx="2771502" cy="2004009"/>
          </a:xfrm>
          <a:prstGeom prst="rect">
            <a:avLst/>
          </a:prstGeom>
          <a:noFill/>
          <a:ln>
            <a:noFill/>
          </a:ln>
          <a:extLst>
            <a:ext uri="{53640926-AAD7-44D8-BBD7-CCE9431645EC}">
              <a14:shadowObscured xmlns:a14="http://schemas.microsoft.com/office/drawing/2010/main"/>
            </a:ext>
          </a:extLst>
        </p:spPr>
      </p:pic>
      <p:pic>
        <p:nvPicPr>
          <p:cNvPr id="5" name="Picture 4" descr="https://scontent-a.xx.fbcdn.net/hphotos-xap1/v/t1.0-9/1234989_537838496305724_2134908384_n.jpg?oh=7ea02288ace60fa96b34534c02351419&amp;oe=5470D13F"/>
          <p:cNvPicPr/>
          <p:nvPr/>
        </p:nvPicPr>
        <p:blipFill rotWithShape="1">
          <a:blip r:embed="rId4" cstate="print">
            <a:extLst>
              <a:ext uri="{28A0092B-C50C-407E-A947-70E740481C1C}">
                <a14:useLocalDpi xmlns:a14="http://schemas.microsoft.com/office/drawing/2010/main" val="0"/>
              </a:ext>
            </a:extLst>
          </a:blip>
          <a:srcRect l="4775" t="14291" r="7189" b="24971"/>
          <a:stretch/>
        </p:blipFill>
        <p:spPr bwMode="auto">
          <a:xfrm>
            <a:off x="1721100" y="2353354"/>
            <a:ext cx="3043766" cy="2004009"/>
          </a:xfrm>
          <a:prstGeom prst="rect">
            <a:avLst/>
          </a:prstGeom>
          <a:noFill/>
          <a:ln>
            <a:noFill/>
          </a:ln>
          <a:extLst>
            <a:ext uri="{53640926-AAD7-44D8-BBD7-CCE9431645EC}">
              <a14:shadowObscured xmlns:a14="http://schemas.microsoft.com/office/drawing/2010/main"/>
            </a:ext>
          </a:extLst>
        </p:spPr>
      </p:pic>
      <p:grpSp>
        <p:nvGrpSpPr>
          <p:cNvPr id="9" name="Group 8"/>
          <p:cNvGrpSpPr/>
          <p:nvPr/>
        </p:nvGrpSpPr>
        <p:grpSpPr>
          <a:xfrm>
            <a:off x="1745001" y="4618984"/>
            <a:ext cx="6461333" cy="646331"/>
            <a:chOff x="1754300" y="4664902"/>
            <a:chExt cx="6461333" cy="646331"/>
          </a:xfrm>
        </p:grpSpPr>
        <p:pic>
          <p:nvPicPr>
            <p:cNvPr id="1026" name="Picture 2" descr="http://jonbennallick.co.uk/wp-content/uploads/2012/08/Facebook-logo-ICON-0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54300" y="4685825"/>
              <a:ext cx="604483" cy="60448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365202" y="4664902"/>
              <a:ext cx="5850431" cy="646331"/>
            </a:xfrm>
            <a:prstGeom prst="rect">
              <a:avLst/>
            </a:prstGeom>
            <a:noFill/>
          </p:spPr>
          <p:txBody>
            <a:bodyPr wrap="square" rtlCol="0">
              <a:spAutoFit/>
            </a:bodyPr>
            <a:lstStyle/>
            <a:p>
              <a:r>
                <a:rPr lang="en-US" sz="3600" dirty="0" smtClean="0">
                  <a:solidFill>
                    <a:schemeClr val="tx1">
                      <a:lumMod val="65000"/>
                      <a:lumOff val="35000"/>
                    </a:schemeClr>
                  </a:solidFill>
                </a:rPr>
                <a:t>facebook.com/</a:t>
              </a:r>
              <a:r>
                <a:rPr lang="en-US" sz="3600" dirty="0" err="1" smtClean="0">
                  <a:solidFill>
                    <a:schemeClr val="tx1">
                      <a:lumMod val="65000"/>
                      <a:lumOff val="35000"/>
                    </a:schemeClr>
                  </a:solidFill>
                </a:rPr>
                <a:t>angeloSHRM</a:t>
              </a:r>
              <a:endParaRPr lang="en-US" sz="3600" dirty="0">
                <a:solidFill>
                  <a:schemeClr val="tx1">
                    <a:lumMod val="65000"/>
                    <a:lumOff val="35000"/>
                  </a:schemeClr>
                </a:solidFill>
              </a:endParaRPr>
            </a:p>
          </p:txBody>
        </p:sp>
      </p:grpSp>
      <p:grpSp>
        <p:nvGrpSpPr>
          <p:cNvPr id="11" name="Group 10"/>
          <p:cNvGrpSpPr/>
          <p:nvPr/>
        </p:nvGrpSpPr>
        <p:grpSpPr>
          <a:xfrm>
            <a:off x="2023568" y="6079884"/>
            <a:ext cx="6515100" cy="646331"/>
            <a:chOff x="1695485" y="6032648"/>
            <a:chExt cx="6515100" cy="646331"/>
          </a:xfrm>
        </p:grpSpPr>
        <p:sp>
          <p:nvSpPr>
            <p:cNvPr id="8" name="TextBox 7"/>
            <p:cNvSpPr txBox="1"/>
            <p:nvPr/>
          </p:nvSpPr>
          <p:spPr>
            <a:xfrm>
              <a:off x="1695485" y="6032648"/>
              <a:ext cx="6515100" cy="646331"/>
            </a:xfrm>
            <a:prstGeom prst="rect">
              <a:avLst/>
            </a:prstGeom>
            <a:noFill/>
          </p:spPr>
          <p:txBody>
            <a:bodyPr wrap="square" rtlCol="0">
              <a:spAutoFit/>
            </a:bodyPr>
            <a:lstStyle/>
            <a:p>
              <a:pPr algn="ctr"/>
              <a:r>
                <a:rPr lang="en-US" sz="3600" dirty="0" smtClean="0">
                  <a:solidFill>
                    <a:schemeClr val="tx1">
                      <a:lumMod val="65000"/>
                      <a:lumOff val="35000"/>
                    </a:schemeClr>
                  </a:solidFill>
                </a:rPr>
                <a:t>angeloshrm@gmail.com</a:t>
              </a:r>
              <a:endParaRPr lang="en-US" sz="3600" dirty="0">
                <a:solidFill>
                  <a:schemeClr val="tx1">
                    <a:lumMod val="65000"/>
                    <a:lumOff val="35000"/>
                  </a:schemeClr>
                </a:solidFill>
              </a:endParaRPr>
            </a:p>
          </p:txBody>
        </p:sp>
        <p:pic>
          <p:nvPicPr>
            <p:cNvPr id="3" name="Picture 2" descr="https://encrypted-tbn2.gstatic.com/images?q=tbn:ANd9GcQx93HrRPOxtgfGDpJLgI2t9GraNNuPjjWkKHBM4fzJrR71C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36080" y="6170544"/>
              <a:ext cx="586489" cy="42431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Group 9"/>
          <p:cNvGrpSpPr/>
          <p:nvPr/>
        </p:nvGrpSpPr>
        <p:grpSpPr>
          <a:xfrm>
            <a:off x="2650652" y="5295661"/>
            <a:ext cx="6518456" cy="784225"/>
            <a:chOff x="1344814" y="5317371"/>
            <a:chExt cx="6518456" cy="784225"/>
          </a:xfrm>
        </p:grpSpPr>
        <p:sp>
          <p:nvSpPr>
            <p:cNvPr id="7" name="TextBox 6"/>
            <p:cNvSpPr txBox="1"/>
            <p:nvPr/>
          </p:nvSpPr>
          <p:spPr>
            <a:xfrm>
              <a:off x="2014344" y="5386317"/>
              <a:ext cx="5848926" cy="646331"/>
            </a:xfrm>
            <a:prstGeom prst="rect">
              <a:avLst/>
            </a:prstGeom>
            <a:noFill/>
          </p:spPr>
          <p:txBody>
            <a:bodyPr wrap="square" rtlCol="0">
              <a:spAutoFit/>
            </a:bodyPr>
            <a:lstStyle/>
            <a:p>
              <a:pPr algn="ctr"/>
              <a:r>
                <a:rPr lang="en-US" sz="3600" dirty="0" smtClean="0">
                  <a:solidFill>
                    <a:schemeClr val="tx1">
                      <a:lumMod val="65000"/>
                      <a:lumOff val="35000"/>
                    </a:schemeClr>
                  </a:solidFill>
                </a:rPr>
                <a:t>angeloshrm.wix.com/home</a:t>
              </a:r>
              <a:endParaRPr lang="en-US" sz="3600" dirty="0">
                <a:solidFill>
                  <a:schemeClr val="tx1">
                    <a:lumMod val="65000"/>
                    <a:lumOff val="35000"/>
                  </a:schemeClr>
                </a:solidFill>
              </a:endParaRPr>
            </a:p>
          </p:txBody>
        </p:sp>
        <p:pic>
          <p:nvPicPr>
            <p:cNvPr id="1028" name="Picture 4" descr="http://png-5.findicons.com/files/icons/990/vistaico_toolbar/256/web_page.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44814" y="5317371"/>
              <a:ext cx="784225" cy="78422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06813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9132" y="399288"/>
            <a:ext cx="8829368" cy="2864612"/>
          </a:xfrm>
        </p:spPr>
        <p:txBody>
          <a:bodyPr>
            <a:normAutofit/>
          </a:bodyPr>
          <a:lstStyle/>
          <a:p>
            <a:pPr algn="ctr"/>
            <a:r>
              <a:rPr lang="en-US" sz="9000" dirty="0" smtClean="0"/>
              <a:t>Election of Liaison Officer</a:t>
            </a:r>
            <a:endParaRPr lang="en-US" sz="9000" dirty="0"/>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
        <p:nvSpPr>
          <p:cNvPr id="6" name="Rectangle 5"/>
          <p:cNvSpPr/>
          <p:nvPr/>
        </p:nvSpPr>
        <p:spPr>
          <a:xfrm>
            <a:off x="3611716" y="3612970"/>
            <a:ext cx="3124200" cy="1954381"/>
          </a:xfrm>
          <a:prstGeom prst="rect">
            <a:avLst/>
          </a:prstGeom>
        </p:spPr>
        <p:txBody>
          <a:bodyPr wrap="square">
            <a:spAutoFit/>
          </a:bodyPr>
          <a:lstStyle/>
          <a:p>
            <a:pPr defTabSz="457200">
              <a:spcBef>
                <a:spcPts val="1000"/>
              </a:spcBef>
              <a:buClr>
                <a:schemeClr val="accent1"/>
              </a:buClr>
              <a:buSzPct val="80000"/>
            </a:pPr>
            <a:r>
              <a:rPr lang="en-US" sz="2400" dirty="0" smtClean="0">
                <a:solidFill>
                  <a:schemeClr val="tx1">
                    <a:lumMod val="75000"/>
                    <a:lumOff val="25000"/>
                  </a:schemeClr>
                </a:solidFill>
              </a:rPr>
              <a:t>Candidates:</a:t>
            </a:r>
          </a:p>
          <a:p>
            <a:pPr marL="342900" indent="-342900" defTabSz="457200">
              <a:spcBef>
                <a:spcPts val="1000"/>
              </a:spcBef>
              <a:buClr>
                <a:schemeClr val="accent1"/>
              </a:buClr>
              <a:buSzPct val="80000"/>
              <a:buFont typeface="Wingdings 3" charset="2"/>
              <a:buChar char=""/>
            </a:pPr>
            <a:r>
              <a:rPr lang="en-US" sz="2400" dirty="0" smtClean="0">
                <a:solidFill>
                  <a:schemeClr val="tx1">
                    <a:lumMod val="75000"/>
                    <a:lumOff val="25000"/>
                  </a:schemeClr>
                </a:solidFill>
              </a:rPr>
              <a:t>Nick </a:t>
            </a:r>
            <a:r>
              <a:rPr lang="en-US" sz="2400" dirty="0" err="1" smtClean="0">
                <a:solidFill>
                  <a:schemeClr val="tx1">
                    <a:lumMod val="75000"/>
                    <a:lumOff val="25000"/>
                  </a:schemeClr>
                </a:solidFill>
              </a:rPr>
              <a:t>Mollere</a:t>
            </a:r>
            <a:endParaRPr lang="en-US" sz="2400" dirty="0">
              <a:solidFill>
                <a:schemeClr val="tx1">
                  <a:lumMod val="75000"/>
                  <a:lumOff val="25000"/>
                </a:schemeClr>
              </a:solidFill>
            </a:endParaRPr>
          </a:p>
          <a:p>
            <a:pPr marL="342900" indent="-342900" defTabSz="457200">
              <a:spcBef>
                <a:spcPts val="1000"/>
              </a:spcBef>
              <a:buClr>
                <a:schemeClr val="accent1"/>
              </a:buClr>
              <a:buSzPct val="80000"/>
              <a:buFont typeface="Wingdings 3" charset="2"/>
              <a:buChar char=""/>
            </a:pPr>
            <a:r>
              <a:rPr lang="en-US" sz="2400" dirty="0" err="1" smtClean="0">
                <a:solidFill>
                  <a:schemeClr val="tx1">
                    <a:lumMod val="75000"/>
                    <a:lumOff val="25000"/>
                  </a:schemeClr>
                </a:solidFill>
              </a:rPr>
              <a:t>Nijah</a:t>
            </a:r>
            <a:r>
              <a:rPr lang="en-US" sz="2400" dirty="0" smtClean="0">
                <a:solidFill>
                  <a:schemeClr val="tx1">
                    <a:lumMod val="75000"/>
                    <a:lumOff val="25000"/>
                  </a:schemeClr>
                </a:solidFill>
              </a:rPr>
              <a:t> Adams</a:t>
            </a:r>
          </a:p>
          <a:p>
            <a:pPr marL="342900" indent="-342900" defTabSz="457200">
              <a:spcBef>
                <a:spcPts val="1000"/>
              </a:spcBef>
              <a:buClr>
                <a:schemeClr val="accent1"/>
              </a:buClr>
              <a:buSzPct val="80000"/>
              <a:buFont typeface="Wingdings 3" charset="2"/>
              <a:buChar char=""/>
            </a:pPr>
            <a:r>
              <a:rPr lang="en-US" sz="2400" dirty="0">
                <a:solidFill>
                  <a:schemeClr val="tx1">
                    <a:lumMod val="75000"/>
                    <a:lumOff val="25000"/>
                  </a:schemeClr>
                </a:solidFill>
              </a:rPr>
              <a:t>?</a:t>
            </a:r>
            <a:endParaRPr lang="en-US" sz="2400" dirty="0">
              <a:solidFill>
                <a:schemeClr val="tx1">
                  <a:lumMod val="75000"/>
                  <a:lumOff val="25000"/>
                </a:schemeClr>
              </a:solidFill>
            </a:endParaRPr>
          </a:p>
        </p:txBody>
      </p:sp>
    </p:spTree>
    <p:extLst>
      <p:ext uri="{BB962C8B-B14F-4D97-AF65-F5344CB8AC3E}">
        <p14:creationId xmlns:p14="http://schemas.microsoft.com/office/powerpoint/2010/main" val="3582285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Committee Volunteers</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r>
              <a:rPr lang="en-US" sz="2400" dirty="0" smtClean="0"/>
              <a:t>Professional Development</a:t>
            </a:r>
          </a:p>
          <a:p>
            <a:r>
              <a:rPr lang="en-US" sz="2400" dirty="0" smtClean="0"/>
              <a:t>Community Relations</a:t>
            </a:r>
          </a:p>
          <a:p>
            <a:r>
              <a:rPr lang="en-US" sz="2400" dirty="0" smtClean="0"/>
              <a:t>Recruiting</a:t>
            </a:r>
          </a:p>
          <a:p>
            <a:r>
              <a:rPr lang="en-US" sz="2400" dirty="0" smtClean="0"/>
              <a:t>Communications</a:t>
            </a:r>
          </a:p>
          <a:p>
            <a:r>
              <a:rPr lang="en-US" sz="2400" dirty="0" smtClean="0"/>
              <a:t>Fundraising</a:t>
            </a:r>
          </a:p>
          <a:p>
            <a:r>
              <a:rPr lang="en-US" sz="2400" dirty="0" smtClean="0"/>
              <a:t>Career Development</a:t>
            </a:r>
            <a:endParaRPr lang="en-US" sz="2400" dirty="0"/>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3399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01700" y="1261534"/>
            <a:ext cx="8928099" cy="1646302"/>
          </a:xfrm>
        </p:spPr>
        <p:txBody>
          <a:bodyPr/>
          <a:lstStyle/>
          <a:p>
            <a:pPr algn="ctr"/>
            <a:r>
              <a:rPr lang="en-US" dirty="0" smtClean="0"/>
              <a:t>Risk Management Brief</a:t>
            </a:r>
            <a:endParaRPr lang="en-US" dirty="0"/>
          </a:p>
        </p:txBody>
      </p:sp>
      <p:sp>
        <p:nvSpPr>
          <p:cNvPr id="5" name="Subtitle 4"/>
          <p:cNvSpPr>
            <a:spLocks noGrp="1"/>
          </p:cNvSpPr>
          <p:nvPr>
            <p:ph type="subTitle" idx="1"/>
          </p:nvPr>
        </p:nvSpPr>
        <p:spPr>
          <a:xfrm>
            <a:off x="901700" y="2907833"/>
            <a:ext cx="8928100" cy="1096899"/>
          </a:xfrm>
        </p:spPr>
        <p:txBody>
          <a:bodyPr>
            <a:normAutofit/>
          </a:bodyPr>
          <a:lstStyle/>
          <a:p>
            <a:pPr algn="ctr"/>
            <a:r>
              <a:rPr lang="en-US" sz="3000" dirty="0" smtClean="0"/>
              <a:t>Required by CSI to keep our active status</a:t>
            </a:r>
            <a:endParaRPr lang="en-US" sz="3000" dirty="0"/>
          </a:p>
          <a:p>
            <a:endParaRPr lang="en-US" dirty="0"/>
          </a:p>
        </p:txBody>
      </p:sp>
      <p:pic>
        <p:nvPicPr>
          <p:cNvPr id="6" name="Picture 5" descr="https://fbcdn-sphotos-g-a.akamaihd.net/hphotos-ak-frc3/t1.0-9/1391765_537840559638851_1479464498_n.jpg"/>
          <p:cNvPicPr/>
          <p:nvPr/>
        </p:nvPicPr>
        <p:blipFill rotWithShape="1">
          <a:blip r:embed="rId3" cstate="print">
            <a:extLst>
              <a:ext uri="{28A0092B-C50C-407E-A947-70E740481C1C}">
                <a14:useLocalDpi xmlns:a14="http://schemas.microsoft.com/office/drawing/2010/main" val="0"/>
              </a:ext>
            </a:extLst>
          </a:blip>
          <a:srcRect l="21766" t="6869" r="20890" b="8128"/>
          <a:stretch/>
        </p:blipFill>
        <p:spPr bwMode="auto">
          <a:xfrm>
            <a:off x="5253169" y="4004732"/>
            <a:ext cx="1887234" cy="1364615"/>
          </a:xfrm>
          <a:prstGeom prst="rect">
            <a:avLst/>
          </a:prstGeom>
          <a:noFill/>
          <a:ln>
            <a:noFill/>
          </a:ln>
          <a:extLst>
            <a:ext uri="{53640926-AAD7-44D8-BBD7-CCE9431645EC}">
              <a14:shadowObscured xmlns:a14="http://schemas.microsoft.com/office/drawing/2010/main"/>
            </a:ext>
          </a:extLst>
        </p:spPr>
      </p:pic>
      <p:pic>
        <p:nvPicPr>
          <p:cNvPr id="7" name="Picture 6" descr="https://scontent-a.xx.fbcdn.net/hphotos-xap1/v/t1.0-9/1234989_537838496305724_2134908384_n.jpg?oh=7ea02288ace60fa96b34534c02351419&amp;oe=5470D13F"/>
          <p:cNvPicPr/>
          <p:nvPr/>
        </p:nvPicPr>
        <p:blipFill rotWithShape="1">
          <a:blip r:embed="rId4" cstate="print">
            <a:extLst>
              <a:ext uri="{28A0092B-C50C-407E-A947-70E740481C1C}">
                <a14:useLocalDpi xmlns:a14="http://schemas.microsoft.com/office/drawing/2010/main" val="0"/>
              </a:ext>
            </a:extLst>
          </a:blip>
          <a:srcRect l="4775" t="14291" r="7189" b="24971"/>
          <a:stretch/>
        </p:blipFill>
        <p:spPr bwMode="auto">
          <a:xfrm>
            <a:off x="2673985" y="4004732"/>
            <a:ext cx="2072630" cy="136461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Risk Management</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r>
              <a:rPr lang="en-US" sz="2400" dirty="0" smtClean="0"/>
              <a:t>Assess potential risk involved in activities and cost-benefit ratio of conducting event</a:t>
            </a:r>
          </a:p>
          <a:p>
            <a:r>
              <a:rPr lang="en-US" sz="2400" dirty="0" smtClean="0"/>
              <a:t>High Risk Activities</a:t>
            </a:r>
          </a:p>
          <a:p>
            <a:pPr lvl="1"/>
            <a:r>
              <a:rPr lang="en-US" sz="2200" dirty="0" smtClean="0"/>
              <a:t>Alcohol &amp; Drugs – don’t do them</a:t>
            </a:r>
          </a:p>
          <a:p>
            <a:pPr lvl="1"/>
            <a:r>
              <a:rPr lang="en-US" sz="2200" dirty="0" smtClean="0"/>
              <a:t>Hazing – not allowed to do it</a:t>
            </a:r>
          </a:p>
          <a:p>
            <a:pPr lvl="1"/>
            <a:r>
              <a:rPr lang="en-US" sz="2200" dirty="0" smtClean="0"/>
              <a:t>Sexual Abuse &amp; harassment – don’t be weird</a:t>
            </a:r>
          </a:p>
          <a:p>
            <a:pPr lvl="1"/>
            <a:r>
              <a:rPr lang="en-US" sz="2200" dirty="0" smtClean="0"/>
              <a:t>Fire safety – be careful</a:t>
            </a:r>
          </a:p>
          <a:p>
            <a:pPr lvl="1"/>
            <a:r>
              <a:rPr lang="en-US" sz="2200" dirty="0" smtClean="0"/>
              <a:t>Travel – make plans</a:t>
            </a:r>
          </a:p>
          <a:p>
            <a:pPr lvl="1"/>
            <a:r>
              <a:rPr lang="en-US" sz="2200" dirty="0" smtClean="0"/>
              <a:t>Behavior at social events – represent us well!</a:t>
            </a:r>
            <a:endParaRPr lang="en-US" sz="2200" dirty="0"/>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Risk Management</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r>
              <a:rPr lang="en-US" sz="2400" dirty="0" smtClean="0"/>
              <a:t>Plan events 2 weeks ahead &amp; include with Special Events reservation</a:t>
            </a:r>
          </a:p>
          <a:p>
            <a:r>
              <a:rPr lang="en-US" sz="2400" dirty="0" smtClean="0"/>
              <a:t>Director of Risk &amp; Emergency Management will be informed of “high risk” activities and consult with the RSO</a:t>
            </a:r>
          </a:p>
          <a:p>
            <a:r>
              <a:rPr lang="en-US" sz="2400" dirty="0" smtClean="0"/>
              <a:t>Must sign release forms</a:t>
            </a:r>
          </a:p>
          <a:p>
            <a:r>
              <a:rPr lang="en-US" sz="2400" dirty="0" smtClean="0"/>
              <a:t>We assume ALL responsibility for students’ behavior at SHRM </a:t>
            </a:r>
            <a:r>
              <a:rPr lang="en-US" sz="2400" dirty="0" err="1" smtClean="0"/>
              <a:t>functioins</a:t>
            </a:r>
            <a:endParaRPr lang="en-US" sz="2000" dirty="0" smtClean="0"/>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55650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Travel</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r>
              <a:rPr lang="en-US" sz="2400" dirty="0" smtClean="0"/>
              <a:t>Must be University Approved driver to use University vehicles</a:t>
            </a:r>
          </a:p>
          <a:p>
            <a:r>
              <a:rPr lang="en-US" sz="2400" dirty="0" smtClean="0"/>
              <a:t>Must have personal auto insurance</a:t>
            </a:r>
          </a:p>
          <a:p>
            <a:r>
              <a:rPr lang="en-US" sz="2400" dirty="0" smtClean="0"/>
              <a:t>When travelling..</a:t>
            </a:r>
          </a:p>
          <a:p>
            <a:pPr lvl="1"/>
            <a:r>
              <a:rPr lang="en-US" sz="2200" dirty="0" smtClean="0"/>
              <a:t>Prepare for emergencies</a:t>
            </a:r>
          </a:p>
          <a:p>
            <a:pPr lvl="1"/>
            <a:r>
              <a:rPr lang="en-US" sz="2200" dirty="0" smtClean="0"/>
              <a:t>Consider physical/mental state of driver</a:t>
            </a:r>
          </a:p>
          <a:p>
            <a:pPr lvl="1"/>
            <a:r>
              <a:rPr lang="en-US" sz="2200" dirty="0" smtClean="0"/>
              <a:t>Assess length of trip and # of drivers</a:t>
            </a:r>
          </a:p>
          <a:p>
            <a:pPr lvl="1"/>
            <a:endParaRPr lang="en-US" sz="2200" dirty="0" smtClean="0"/>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65947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Furnishing Alcohol to a Minor</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r>
              <a:rPr lang="en-US" sz="2400" dirty="0" smtClean="0"/>
              <a:t>Don’t do it</a:t>
            </a:r>
          </a:p>
          <a:p>
            <a:r>
              <a:rPr lang="en-US" sz="2400" dirty="0" smtClean="0"/>
              <a:t>Texas 911 Lifeline Law</a:t>
            </a:r>
          </a:p>
          <a:p>
            <a:pPr lvl="1"/>
            <a:r>
              <a:rPr lang="en-US" sz="2000" dirty="0" smtClean="0"/>
              <a:t>Person under 21 won’t be charged for possession of alcohol if the person calls 911 because someone might have alcohol poisoning</a:t>
            </a:r>
          </a:p>
          <a:p>
            <a:pPr lvl="1"/>
            <a:r>
              <a:rPr lang="en-US" sz="2000" dirty="0" smtClean="0"/>
              <a:t>Applies to first person to call</a:t>
            </a:r>
          </a:p>
          <a:p>
            <a:pPr lvl="1"/>
            <a:r>
              <a:rPr lang="en-US" sz="2000" dirty="0" smtClean="0"/>
              <a:t>Only if caller remains on scene until medics arrive</a:t>
            </a:r>
          </a:p>
          <a:p>
            <a:pPr lvl="1"/>
            <a:r>
              <a:rPr lang="en-US" sz="2000" dirty="0" smtClean="0"/>
              <a:t>Must cooperate with EMS and police</a:t>
            </a:r>
            <a:endParaRPr lang="en-US" sz="2000" dirty="0" smtClean="0"/>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5258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01700" y="1261534"/>
            <a:ext cx="8928099" cy="1646302"/>
          </a:xfrm>
        </p:spPr>
        <p:txBody>
          <a:bodyPr/>
          <a:lstStyle/>
          <a:p>
            <a:pPr algn="ctr"/>
            <a:r>
              <a:rPr lang="en-US" dirty="0" smtClean="0"/>
              <a:t>SHRM Foundation Scholarships</a:t>
            </a:r>
            <a:endParaRPr lang="en-US" dirty="0"/>
          </a:p>
        </p:txBody>
      </p:sp>
      <p:sp>
        <p:nvSpPr>
          <p:cNvPr id="5" name="Subtitle 4"/>
          <p:cNvSpPr>
            <a:spLocks noGrp="1"/>
          </p:cNvSpPr>
          <p:nvPr>
            <p:ph type="subTitle" idx="1"/>
          </p:nvPr>
        </p:nvSpPr>
        <p:spPr>
          <a:xfrm>
            <a:off x="901700" y="2907833"/>
            <a:ext cx="8928100" cy="1096899"/>
          </a:xfrm>
        </p:spPr>
        <p:txBody>
          <a:bodyPr>
            <a:normAutofit/>
          </a:bodyPr>
          <a:lstStyle/>
          <a:p>
            <a:pPr algn="ctr"/>
            <a:r>
              <a:rPr lang="en-US" sz="3000" dirty="0" smtClean="0"/>
              <a:t>Mo’ money </a:t>
            </a:r>
            <a:r>
              <a:rPr lang="en-US" sz="3000" dirty="0" err="1" smtClean="0"/>
              <a:t>mo</a:t>
            </a:r>
            <a:r>
              <a:rPr lang="en-US" sz="3000" dirty="0" smtClean="0"/>
              <a:t>’ problems</a:t>
            </a:r>
            <a:endParaRPr lang="en-US" sz="3000" dirty="0"/>
          </a:p>
          <a:p>
            <a:endParaRPr lang="en-US" dirty="0"/>
          </a:p>
        </p:txBody>
      </p:sp>
      <p:pic>
        <p:nvPicPr>
          <p:cNvPr id="6" name="Picture 5" descr="https://fbcdn-sphotos-g-a.akamaihd.net/hphotos-ak-frc3/t1.0-9/1391765_537840559638851_1479464498_n.jpg"/>
          <p:cNvPicPr/>
          <p:nvPr/>
        </p:nvPicPr>
        <p:blipFill rotWithShape="1">
          <a:blip r:embed="rId3" cstate="print">
            <a:extLst>
              <a:ext uri="{28A0092B-C50C-407E-A947-70E740481C1C}">
                <a14:useLocalDpi xmlns:a14="http://schemas.microsoft.com/office/drawing/2010/main" val="0"/>
              </a:ext>
            </a:extLst>
          </a:blip>
          <a:srcRect l="21766" t="6869" r="20890" b="8128"/>
          <a:stretch/>
        </p:blipFill>
        <p:spPr bwMode="auto">
          <a:xfrm>
            <a:off x="5253169" y="4004732"/>
            <a:ext cx="1887234" cy="1364615"/>
          </a:xfrm>
          <a:prstGeom prst="rect">
            <a:avLst/>
          </a:prstGeom>
          <a:noFill/>
          <a:ln>
            <a:noFill/>
          </a:ln>
          <a:extLst>
            <a:ext uri="{53640926-AAD7-44D8-BBD7-CCE9431645EC}">
              <a14:shadowObscured xmlns:a14="http://schemas.microsoft.com/office/drawing/2010/main"/>
            </a:ext>
          </a:extLst>
        </p:spPr>
      </p:pic>
      <p:pic>
        <p:nvPicPr>
          <p:cNvPr id="7" name="Picture 6" descr="https://scontent-a.xx.fbcdn.net/hphotos-xap1/v/t1.0-9/1234989_537838496305724_2134908384_n.jpg?oh=7ea02288ace60fa96b34534c02351419&amp;oe=5470D13F"/>
          <p:cNvPicPr/>
          <p:nvPr/>
        </p:nvPicPr>
        <p:blipFill rotWithShape="1">
          <a:blip r:embed="rId4" cstate="print">
            <a:extLst>
              <a:ext uri="{28A0092B-C50C-407E-A947-70E740481C1C}">
                <a14:useLocalDpi xmlns:a14="http://schemas.microsoft.com/office/drawing/2010/main" val="0"/>
              </a:ext>
            </a:extLst>
          </a:blip>
          <a:srcRect l="4775" t="14291" r="7189" b="24971"/>
          <a:stretch/>
        </p:blipFill>
        <p:spPr bwMode="auto">
          <a:xfrm>
            <a:off x="2673985" y="4004732"/>
            <a:ext cx="2072630" cy="136461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29902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4200" y="450088"/>
            <a:ext cx="10972800" cy="1143000"/>
          </a:xfrm>
        </p:spPr>
        <p:txBody>
          <a:bodyPr>
            <a:normAutofit/>
          </a:bodyPr>
          <a:lstStyle/>
          <a:p>
            <a:r>
              <a:rPr lang="en-US" sz="4500" dirty="0" smtClean="0"/>
              <a:t>Awards Given</a:t>
            </a:r>
            <a:endParaRPr lang="en-US" sz="4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9095188"/>
              </p:ext>
            </p:extLst>
          </p:nvPr>
        </p:nvGraphicFramePr>
        <p:xfrm>
          <a:off x="317500" y="2301875"/>
          <a:ext cx="9652000" cy="1828800"/>
        </p:xfrm>
        <a:graphic>
          <a:graphicData uri="http://schemas.openxmlformats.org/drawingml/2006/table">
            <a:tbl>
              <a:tblPr firstRow="1" bandRow="1">
                <a:tableStyleId>{69CF1AB2-1976-4502-BF36-3FF5EA218861}</a:tableStyleId>
              </a:tblPr>
              <a:tblGrid>
                <a:gridCol w="665187"/>
                <a:gridCol w="7412084"/>
                <a:gridCol w="1574729"/>
              </a:tblGrid>
              <a:tr h="370840">
                <a:tc>
                  <a:txBody>
                    <a:bodyPr/>
                    <a:lstStyle/>
                    <a:p>
                      <a:r>
                        <a:rPr lang="en-US" sz="2400" b="0" dirty="0" smtClean="0"/>
                        <a:t>5</a:t>
                      </a:r>
                      <a:endParaRPr lang="en-US" sz="2400" b="0" dirty="0"/>
                    </a:p>
                  </a:txBody>
                  <a:tcPr/>
                </a:tc>
                <a:tc>
                  <a:txBody>
                    <a:bodyPr/>
                    <a:lstStyle/>
                    <a:p>
                      <a:r>
                        <a:rPr lang="en-US" sz="2400" b="0" dirty="0" smtClean="0"/>
                        <a:t>Undergraduate Education Awards</a:t>
                      </a:r>
                      <a:endParaRPr lang="en-US" sz="2400" b="0" dirty="0"/>
                    </a:p>
                  </a:txBody>
                  <a:tcPr/>
                </a:tc>
                <a:tc>
                  <a:txBody>
                    <a:bodyPr/>
                    <a:lstStyle/>
                    <a:p>
                      <a:r>
                        <a:rPr lang="en-US" sz="2400" b="0" dirty="0" smtClean="0"/>
                        <a:t>$2,500</a:t>
                      </a:r>
                      <a:endParaRPr lang="en-US" sz="2400" b="0" dirty="0"/>
                    </a:p>
                  </a:txBody>
                  <a:tcPr/>
                </a:tc>
              </a:tr>
              <a:tr h="370840">
                <a:tc>
                  <a:txBody>
                    <a:bodyPr/>
                    <a:lstStyle/>
                    <a:p>
                      <a:r>
                        <a:rPr lang="en-US" sz="2400" dirty="0" smtClean="0"/>
                        <a:t>1</a:t>
                      </a:r>
                      <a:endParaRPr lang="en-US" sz="2400" dirty="0"/>
                    </a:p>
                  </a:txBody>
                  <a:tcPr/>
                </a:tc>
                <a:tc>
                  <a:txBody>
                    <a:bodyPr/>
                    <a:lstStyle/>
                    <a:p>
                      <a:r>
                        <a:rPr lang="en-US" sz="2400" dirty="0" smtClean="0"/>
                        <a:t>Lisa Burke Award for</a:t>
                      </a:r>
                      <a:r>
                        <a:rPr lang="en-US" sz="2400" baseline="0" dirty="0" smtClean="0"/>
                        <a:t> undergraduates</a:t>
                      </a:r>
                      <a:endParaRPr lang="en-US" sz="2400" dirty="0"/>
                    </a:p>
                  </a:txBody>
                  <a:tcPr/>
                </a:tc>
                <a:tc>
                  <a:txBody>
                    <a:bodyPr/>
                    <a:lstStyle/>
                    <a:p>
                      <a:r>
                        <a:rPr lang="en-US" sz="2400" dirty="0" smtClean="0"/>
                        <a:t>$2,500</a:t>
                      </a:r>
                      <a:endParaRPr lang="en-US" sz="2400" dirty="0"/>
                    </a:p>
                  </a:txBody>
                  <a:tcPr/>
                </a:tc>
              </a:tr>
              <a:tr h="370840">
                <a:tc>
                  <a:txBody>
                    <a:bodyPr/>
                    <a:lstStyle/>
                    <a:p>
                      <a:r>
                        <a:rPr lang="en-US" sz="2400" dirty="0" smtClean="0"/>
                        <a:t>2</a:t>
                      </a:r>
                      <a:endParaRPr lang="en-US" sz="2400" dirty="0"/>
                    </a:p>
                  </a:txBody>
                  <a:tcPr/>
                </a:tc>
                <a:tc>
                  <a:txBody>
                    <a:bodyPr/>
                    <a:lstStyle/>
                    <a:p>
                      <a:r>
                        <a:rPr lang="en-US" sz="2400" dirty="0" smtClean="0"/>
                        <a:t>Graduate Education Awards</a:t>
                      </a:r>
                      <a:endParaRPr lang="en-US" sz="2400" dirty="0"/>
                    </a:p>
                  </a:txBody>
                  <a:tcPr/>
                </a:tc>
                <a:tc>
                  <a:txBody>
                    <a:bodyPr/>
                    <a:lstStyle/>
                    <a:p>
                      <a:r>
                        <a:rPr lang="en-US" sz="2400" dirty="0" smtClean="0"/>
                        <a:t>$5,000</a:t>
                      </a:r>
                      <a:endParaRPr lang="en-US" sz="2400" dirty="0"/>
                    </a:p>
                  </a:txBody>
                  <a:tcPr/>
                </a:tc>
              </a:tr>
              <a:tr h="370840">
                <a:tc>
                  <a:txBody>
                    <a:bodyPr/>
                    <a:lstStyle/>
                    <a:p>
                      <a:r>
                        <a:rPr lang="en-US" sz="2400" dirty="0" smtClean="0"/>
                        <a:t>6</a:t>
                      </a:r>
                      <a:endParaRPr lang="en-US" sz="2400" dirty="0"/>
                    </a:p>
                  </a:txBody>
                  <a:tcPr/>
                </a:tc>
                <a:tc>
                  <a:txBody>
                    <a:bodyPr/>
                    <a:lstStyle/>
                    <a:p>
                      <a:r>
                        <a:rPr lang="en-US" sz="2400" dirty="0" smtClean="0"/>
                        <a:t>Awards for the Assurance of Learning Assessment</a:t>
                      </a:r>
                      <a:endParaRPr lang="en-US" sz="2400" dirty="0"/>
                    </a:p>
                  </a:txBody>
                  <a:tcPr/>
                </a:tc>
                <a:tc>
                  <a:txBody>
                    <a:bodyPr/>
                    <a:lstStyle/>
                    <a:p>
                      <a:r>
                        <a:rPr lang="en-US" sz="2400" dirty="0" smtClean="0"/>
                        <a:t>$200</a:t>
                      </a:r>
                      <a:endParaRPr lang="en-US" sz="2400" dirty="0"/>
                    </a:p>
                  </a:txBody>
                  <a:tcPr/>
                </a:tc>
              </a:tr>
            </a:tbl>
          </a:graphicData>
        </a:graphic>
      </p:graphicFrame>
      <p:pic>
        <p:nvPicPr>
          <p:cNvPr id="6" name="Picture 5"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7" name="Picture 6"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39234" y="508000"/>
            <a:ext cx="8596668" cy="1320800"/>
          </a:xfrm>
        </p:spPr>
        <p:txBody>
          <a:bodyPr>
            <a:normAutofit/>
          </a:bodyPr>
          <a:lstStyle/>
          <a:p>
            <a:r>
              <a:rPr lang="en-US" sz="4500" dirty="0" smtClean="0"/>
              <a:t>Eligibility</a:t>
            </a:r>
            <a:endParaRPr lang="en-US" sz="4500" dirty="0"/>
          </a:p>
        </p:txBody>
      </p:sp>
      <p:sp>
        <p:nvSpPr>
          <p:cNvPr id="2" name="Content Placeholder 1"/>
          <p:cNvSpPr>
            <a:spLocks noGrp="1"/>
          </p:cNvSpPr>
          <p:nvPr>
            <p:ph idx="1"/>
          </p:nvPr>
        </p:nvSpPr>
        <p:spPr>
          <a:xfrm>
            <a:off x="639234" y="1460500"/>
            <a:ext cx="9723966" cy="4575810"/>
          </a:xfrm>
        </p:spPr>
        <p:txBody>
          <a:bodyPr>
            <a:normAutofit fontScale="92500"/>
          </a:bodyPr>
          <a:lstStyle/>
          <a:p>
            <a:r>
              <a:rPr lang="en-US" sz="3000" dirty="0" smtClean="0"/>
              <a:t>Applicants must be SHRM student members with active memberships as of 11/1/14 with a valid SHRM ID Number</a:t>
            </a:r>
          </a:p>
          <a:p>
            <a:r>
              <a:rPr lang="en-US" sz="3000" dirty="0" smtClean="0"/>
              <a:t>Undergrads: cumulative GPA of at least 3.0, must have completed at least one HR Management course</a:t>
            </a:r>
          </a:p>
          <a:p>
            <a:r>
              <a:rPr lang="en-US" sz="3000" dirty="0" smtClean="0"/>
              <a:t>Grads: enrolled in master’s HR-related program, completed at least 6 hours of graduate course work with 3.5 GPA</a:t>
            </a:r>
          </a:p>
          <a:p>
            <a:r>
              <a:rPr lang="en-US" sz="3000" dirty="0" smtClean="0"/>
              <a:t>Assurance of Learning: must have taken test in 2014 or be registered to take test in late 2014</a:t>
            </a:r>
            <a:endParaRPr lang="en-US" sz="2400" dirty="0"/>
          </a:p>
        </p:txBody>
      </p:sp>
      <p:pic>
        <p:nvPicPr>
          <p:cNvPr id="4" name="Picture 3"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5" name="Picture 4"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Constitution Changes</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r>
              <a:rPr lang="en-US" sz="2400" dirty="0"/>
              <a:t>Section 1.	The officers of the Student Chapter of the Society for Human Resource Management at Angelo State University shall be President, Vice Presi­dent, Secre­tary, </a:t>
            </a:r>
            <a:r>
              <a:rPr lang="en-US" sz="2400" dirty="0" smtClean="0"/>
              <a:t>Treasurer, </a:t>
            </a:r>
            <a:r>
              <a:rPr lang="en-US" sz="2400" dirty="0" smtClean="0">
                <a:solidFill>
                  <a:srgbClr val="FF0000"/>
                </a:solidFill>
              </a:rPr>
              <a:t>and </a:t>
            </a:r>
            <a:r>
              <a:rPr lang="en-US" sz="2400" dirty="0" smtClean="0">
                <a:solidFill>
                  <a:srgbClr val="FF0000"/>
                </a:solidFill>
              </a:rPr>
              <a:t>Liaison </a:t>
            </a:r>
            <a:r>
              <a:rPr lang="en-US" sz="2400" dirty="0" smtClean="0">
                <a:solidFill>
                  <a:srgbClr val="FF0000"/>
                </a:solidFill>
              </a:rPr>
              <a:t>Officer</a:t>
            </a:r>
            <a:r>
              <a:rPr lang="en-US" sz="2400" dirty="0" smtClean="0"/>
              <a:t>.   </a:t>
            </a:r>
            <a:r>
              <a:rPr lang="en-US" sz="2400" dirty="0"/>
              <a:t>All offi­cers shall be elected by the membership of the organi­zation in the manner de­scribed in this constitution.  These officers and the faculty advisor shall comprise the Executive Commit­tee.</a:t>
            </a:r>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86667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81000"/>
            <a:ext cx="8596668" cy="1320800"/>
          </a:xfrm>
        </p:spPr>
        <p:txBody>
          <a:bodyPr>
            <a:normAutofit/>
          </a:bodyPr>
          <a:lstStyle/>
          <a:p>
            <a:r>
              <a:rPr lang="en-US" sz="4500" dirty="0" smtClean="0"/>
              <a:t>Criteria</a:t>
            </a:r>
            <a:endParaRPr lang="en-US" sz="4500" dirty="0"/>
          </a:p>
        </p:txBody>
      </p:sp>
      <p:sp>
        <p:nvSpPr>
          <p:cNvPr id="2" name="Content Placeholder 1"/>
          <p:cNvSpPr>
            <a:spLocks noGrp="1"/>
          </p:cNvSpPr>
          <p:nvPr>
            <p:ph idx="1"/>
          </p:nvPr>
        </p:nvSpPr>
        <p:spPr>
          <a:xfrm>
            <a:off x="609600" y="1325880"/>
            <a:ext cx="9690100" cy="5316220"/>
          </a:xfrm>
        </p:spPr>
        <p:txBody>
          <a:bodyPr>
            <a:normAutofit/>
          </a:bodyPr>
          <a:lstStyle/>
          <a:p>
            <a:r>
              <a:rPr lang="en-US" sz="2400" dirty="0" smtClean="0"/>
              <a:t>Academic Scholarships</a:t>
            </a:r>
          </a:p>
          <a:p>
            <a:pPr lvl="1"/>
            <a:r>
              <a:rPr lang="en-US" sz="2200" dirty="0" smtClean="0"/>
              <a:t>35% SHRM student chapter involvement/commitment to HR profession</a:t>
            </a:r>
          </a:p>
          <a:p>
            <a:pPr lvl="1"/>
            <a:r>
              <a:rPr lang="en-US" sz="2200" dirty="0" smtClean="0"/>
              <a:t>30% academic achievement</a:t>
            </a:r>
          </a:p>
          <a:p>
            <a:pPr lvl="1"/>
            <a:r>
              <a:rPr lang="en-US" sz="2200" dirty="0" smtClean="0"/>
              <a:t>25% additional leadership and service activities or work experience</a:t>
            </a:r>
          </a:p>
          <a:p>
            <a:pPr lvl="1"/>
            <a:r>
              <a:rPr lang="en-US" sz="2200" dirty="0" smtClean="0"/>
              <a:t>10% financial need</a:t>
            </a:r>
          </a:p>
          <a:p>
            <a:r>
              <a:rPr lang="en-US" sz="2400" dirty="0" smtClean="0"/>
              <a:t>Assurance of Learning Scholarship</a:t>
            </a:r>
          </a:p>
          <a:p>
            <a:pPr lvl="1"/>
            <a:r>
              <a:rPr lang="en-US" sz="2200" dirty="0" smtClean="0"/>
              <a:t>50% commitment to HR profession &amp; future plans</a:t>
            </a:r>
          </a:p>
          <a:p>
            <a:pPr lvl="1"/>
            <a:r>
              <a:rPr lang="en-US" sz="2200" dirty="0" smtClean="0"/>
              <a:t>40% SHRM student chapter involvement &amp; volunteer activity</a:t>
            </a:r>
          </a:p>
          <a:p>
            <a:pPr lvl="1"/>
            <a:r>
              <a:rPr lang="en-US" sz="2200" dirty="0" smtClean="0"/>
              <a:t>10% financial need</a:t>
            </a:r>
            <a:endParaRPr lang="en-US" sz="2200" dirty="0" smtClean="0"/>
          </a:p>
        </p:txBody>
      </p:sp>
      <p:pic>
        <p:nvPicPr>
          <p:cNvPr id="4" name="Picture 3"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5" name="Picture 4"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81000"/>
            <a:ext cx="8596668" cy="1320800"/>
          </a:xfrm>
        </p:spPr>
        <p:txBody>
          <a:bodyPr>
            <a:normAutofit/>
          </a:bodyPr>
          <a:lstStyle/>
          <a:p>
            <a:r>
              <a:rPr lang="en-US" sz="4500" dirty="0" smtClean="0"/>
              <a:t>Applying</a:t>
            </a:r>
            <a:endParaRPr lang="en-US" sz="4500" dirty="0"/>
          </a:p>
        </p:txBody>
      </p:sp>
      <p:pic>
        <p:nvPicPr>
          <p:cNvPr id="4" name="Picture 3"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5" name="Picture 4"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
        <p:nvSpPr>
          <p:cNvPr id="7" name="Content Placeholder 1"/>
          <p:cNvSpPr txBox="1">
            <a:spLocks/>
          </p:cNvSpPr>
          <p:nvPr/>
        </p:nvSpPr>
        <p:spPr>
          <a:xfrm>
            <a:off x="609600" y="1397000"/>
            <a:ext cx="9723966" cy="473710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3000" dirty="0" smtClean="0"/>
              <a:t>Submit app electronically. You will provide:</a:t>
            </a:r>
          </a:p>
          <a:p>
            <a:pPr lvl="1"/>
            <a:r>
              <a:rPr lang="en-US" sz="2200" dirty="0" smtClean="0"/>
              <a:t>Academic scholarships:</a:t>
            </a:r>
          </a:p>
          <a:p>
            <a:pPr lvl="2"/>
            <a:r>
              <a:rPr lang="en-US" sz="2000" dirty="0" smtClean="0"/>
              <a:t>Completed application</a:t>
            </a:r>
          </a:p>
          <a:p>
            <a:pPr lvl="2"/>
            <a:r>
              <a:rPr lang="en-US" sz="2000" dirty="0" smtClean="0"/>
              <a:t>Resume</a:t>
            </a:r>
          </a:p>
          <a:p>
            <a:pPr lvl="2"/>
            <a:r>
              <a:rPr lang="en-US" sz="2000" dirty="0" smtClean="0"/>
              <a:t>1 or 2 reference letters</a:t>
            </a:r>
          </a:p>
          <a:p>
            <a:pPr lvl="2"/>
            <a:r>
              <a:rPr lang="en-US" sz="2000" dirty="0" smtClean="0"/>
              <a:t>(If you win, you will submit an official transcript)</a:t>
            </a:r>
          </a:p>
          <a:p>
            <a:pPr lvl="1"/>
            <a:r>
              <a:rPr lang="en-US" sz="2200" dirty="0" smtClean="0"/>
              <a:t>Assurance of Learning scholarships:</a:t>
            </a:r>
          </a:p>
          <a:p>
            <a:pPr lvl="2"/>
            <a:r>
              <a:rPr lang="en-US" sz="2000" dirty="0" smtClean="0"/>
              <a:t>Completed application</a:t>
            </a:r>
          </a:p>
          <a:p>
            <a:pPr lvl="2"/>
            <a:r>
              <a:rPr lang="en-US" sz="2000" dirty="0" smtClean="0"/>
              <a:t>ATT letter</a:t>
            </a:r>
          </a:p>
          <a:p>
            <a:pPr lvl="2"/>
            <a:r>
              <a:rPr lang="en-US" sz="2000" dirty="0" smtClean="0"/>
              <a:t>Resume</a:t>
            </a:r>
          </a:p>
          <a:p>
            <a:pPr lvl="2"/>
            <a:r>
              <a:rPr lang="en-US" sz="2000" dirty="0" smtClean="0"/>
              <a:t>1 letter of reference from advisor/professor</a:t>
            </a:r>
          </a:p>
          <a:p>
            <a:pPr lvl="1"/>
            <a:endParaRPr lang="en-US" sz="2200" dirty="0" smtClean="0"/>
          </a:p>
          <a:p>
            <a:pPr lvl="1"/>
            <a:endParaRPr lang="en-US" sz="2200" dirty="0"/>
          </a:p>
        </p:txBody>
      </p:sp>
    </p:spTree>
    <p:extLst>
      <p:ext uri="{BB962C8B-B14F-4D97-AF65-F5344CB8AC3E}">
        <p14:creationId xmlns:p14="http://schemas.microsoft.com/office/powerpoint/2010/main" val="125818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81000"/>
            <a:ext cx="8596668" cy="1320800"/>
          </a:xfrm>
        </p:spPr>
        <p:txBody>
          <a:bodyPr>
            <a:normAutofit/>
          </a:bodyPr>
          <a:lstStyle/>
          <a:p>
            <a:r>
              <a:rPr lang="en-US" sz="4500" dirty="0" smtClean="0"/>
              <a:t>Timeline</a:t>
            </a:r>
            <a:endParaRPr lang="en-US" sz="4500" dirty="0"/>
          </a:p>
        </p:txBody>
      </p:sp>
      <p:pic>
        <p:nvPicPr>
          <p:cNvPr id="4" name="Picture 3"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5" name="Picture 4"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
        <p:nvSpPr>
          <p:cNvPr id="7" name="Content Placeholder 1"/>
          <p:cNvSpPr txBox="1">
            <a:spLocks/>
          </p:cNvSpPr>
          <p:nvPr/>
        </p:nvSpPr>
        <p:spPr>
          <a:xfrm>
            <a:off x="609600" y="1701800"/>
            <a:ext cx="9723966" cy="1358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3000" dirty="0" smtClean="0"/>
              <a:t>November 1: Deadline to submit app materials</a:t>
            </a:r>
          </a:p>
          <a:p>
            <a:r>
              <a:rPr lang="en-US" sz="3000" dirty="0" smtClean="0"/>
              <a:t>December 31: Applicants notified of results</a:t>
            </a:r>
            <a:endParaRPr lang="en-US" sz="2400" dirty="0"/>
          </a:p>
        </p:txBody>
      </p:sp>
    </p:spTree>
    <p:extLst>
      <p:ext uri="{BB962C8B-B14F-4D97-AF65-F5344CB8AC3E}">
        <p14:creationId xmlns:p14="http://schemas.microsoft.com/office/powerpoint/2010/main" val="4079606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81000"/>
            <a:ext cx="8596668" cy="1320800"/>
          </a:xfrm>
        </p:spPr>
        <p:txBody>
          <a:bodyPr>
            <a:normAutofit/>
          </a:bodyPr>
          <a:lstStyle/>
          <a:p>
            <a:r>
              <a:rPr lang="en-US" sz="4500" dirty="0" smtClean="0"/>
              <a:t>More Info</a:t>
            </a:r>
            <a:endParaRPr lang="en-US" sz="4500" dirty="0"/>
          </a:p>
        </p:txBody>
      </p:sp>
      <p:pic>
        <p:nvPicPr>
          <p:cNvPr id="4" name="Picture 3"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5" name="Picture 4"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
        <p:nvSpPr>
          <p:cNvPr id="7" name="Content Placeholder 1"/>
          <p:cNvSpPr txBox="1">
            <a:spLocks/>
          </p:cNvSpPr>
          <p:nvPr/>
        </p:nvSpPr>
        <p:spPr>
          <a:xfrm>
            <a:off x="609600" y="1701800"/>
            <a:ext cx="9723966" cy="38100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3000" dirty="0" smtClean="0"/>
              <a:t>Go to </a:t>
            </a:r>
            <a:r>
              <a:rPr lang="en-US" sz="3000" dirty="0" smtClean="0">
                <a:hlinkClick r:id="rId4"/>
              </a:rPr>
              <a:t>www.shrm.org</a:t>
            </a:r>
            <a:endParaRPr lang="en-US" sz="3000" dirty="0" smtClean="0"/>
          </a:p>
          <a:p>
            <a:r>
              <a:rPr lang="en-US" sz="3000" dirty="0" smtClean="0"/>
              <a:t>Search “foundation scholarships”</a:t>
            </a:r>
          </a:p>
          <a:p>
            <a:r>
              <a:rPr lang="en-US" sz="3000" dirty="0" smtClean="0"/>
              <a:t>Apply by November 1!</a:t>
            </a:r>
            <a:endParaRPr lang="en-US" sz="2400" dirty="0"/>
          </a:p>
        </p:txBody>
      </p:sp>
    </p:spTree>
    <p:extLst>
      <p:ext uri="{BB962C8B-B14F-4D97-AF65-F5344CB8AC3E}">
        <p14:creationId xmlns:p14="http://schemas.microsoft.com/office/powerpoint/2010/main" val="4188705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01700" y="1261534"/>
            <a:ext cx="8928099" cy="1646302"/>
          </a:xfrm>
        </p:spPr>
        <p:txBody>
          <a:bodyPr/>
          <a:lstStyle/>
          <a:p>
            <a:pPr algn="ctr"/>
            <a:r>
              <a:rPr lang="en-US" sz="6500" dirty="0" smtClean="0"/>
              <a:t>Next Meeting:</a:t>
            </a:r>
            <a:endParaRPr lang="en-US" sz="6500" dirty="0"/>
          </a:p>
        </p:txBody>
      </p:sp>
      <p:sp>
        <p:nvSpPr>
          <p:cNvPr id="5" name="Subtitle 4"/>
          <p:cNvSpPr>
            <a:spLocks noGrp="1"/>
          </p:cNvSpPr>
          <p:nvPr>
            <p:ph type="subTitle" idx="1"/>
          </p:nvPr>
        </p:nvSpPr>
        <p:spPr>
          <a:xfrm>
            <a:off x="901700" y="2907833"/>
            <a:ext cx="8928100" cy="1096899"/>
          </a:xfrm>
        </p:spPr>
        <p:txBody>
          <a:bodyPr>
            <a:normAutofit/>
          </a:bodyPr>
          <a:lstStyle/>
          <a:p>
            <a:pPr algn="ctr"/>
            <a:r>
              <a:rPr lang="en-US" sz="5000" dirty="0" smtClean="0">
                <a:solidFill>
                  <a:schemeClr val="tx1">
                    <a:lumMod val="75000"/>
                    <a:lumOff val="25000"/>
                  </a:schemeClr>
                </a:solidFill>
              </a:rPr>
              <a:t>October 16 @ 6 pm!</a:t>
            </a:r>
            <a:endParaRPr lang="en-US" sz="5000" dirty="0">
              <a:solidFill>
                <a:schemeClr val="tx1">
                  <a:lumMod val="75000"/>
                  <a:lumOff val="25000"/>
                </a:schemeClr>
              </a:solidFill>
            </a:endParaRPr>
          </a:p>
          <a:p>
            <a:endParaRPr lang="en-US" dirty="0"/>
          </a:p>
        </p:txBody>
      </p:sp>
      <p:pic>
        <p:nvPicPr>
          <p:cNvPr id="6" name="Picture 5" descr="https://fbcdn-sphotos-g-a.akamaihd.net/hphotos-ak-frc3/t1.0-9/1391765_537840559638851_1479464498_n.jpg"/>
          <p:cNvPicPr/>
          <p:nvPr/>
        </p:nvPicPr>
        <p:blipFill rotWithShape="1">
          <a:blip r:embed="rId3" cstate="print">
            <a:extLst>
              <a:ext uri="{28A0092B-C50C-407E-A947-70E740481C1C}">
                <a14:useLocalDpi xmlns:a14="http://schemas.microsoft.com/office/drawing/2010/main" val="0"/>
              </a:ext>
            </a:extLst>
          </a:blip>
          <a:srcRect l="21766" t="6869" r="20890" b="8128"/>
          <a:stretch/>
        </p:blipFill>
        <p:spPr bwMode="auto">
          <a:xfrm>
            <a:off x="5253168" y="4004732"/>
            <a:ext cx="2276797" cy="1646299"/>
          </a:xfrm>
          <a:prstGeom prst="rect">
            <a:avLst/>
          </a:prstGeom>
          <a:noFill/>
          <a:ln>
            <a:noFill/>
          </a:ln>
          <a:extLst>
            <a:ext uri="{53640926-AAD7-44D8-BBD7-CCE9431645EC}">
              <a14:shadowObscured xmlns:a14="http://schemas.microsoft.com/office/drawing/2010/main"/>
            </a:ext>
          </a:extLst>
        </p:spPr>
      </p:pic>
      <p:pic>
        <p:nvPicPr>
          <p:cNvPr id="7" name="Picture 6" descr="https://scontent-a.xx.fbcdn.net/hphotos-xap1/v/t1.0-9/1234989_537838496305724_2134908384_n.jpg?oh=7ea02288ace60fa96b34534c02351419&amp;oe=5470D13F"/>
          <p:cNvPicPr/>
          <p:nvPr/>
        </p:nvPicPr>
        <p:blipFill rotWithShape="1">
          <a:blip r:embed="rId4" cstate="print">
            <a:extLst>
              <a:ext uri="{28A0092B-C50C-407E-A947-70E740481C1C}">
                <a14:useLocalDpi xmlns:a14="http://schemas.microsoft.com/office/drawing/2010/main" val="0"/>
              </a:ext>
            </a:extLst>
          </a:blip>
          <a:srcRect l="4775" t="14291" r="7189" b="24971"/>
          <a:stretch/>
        </p:blipFill>
        <p:spPr bwMode="auto">
          <a:xfrm>
            <a:off x="2673984" y="4004732"/>
            <a:ext cx="2500463" cy="164629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67361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Constitution Changes</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pPr lvl="0"/>
            <a:r>
              <a:rPr lang="en-US" sz="2400" b="1" dirty="0"/>
              <a:t>PRESIDENT</a:t>
            </a:r>
            <a:r>
              <a:rPr lang="en-US" sz="2400" dirty="0"/>
              <a:t>:  The President shall be the chief executive officer of the organiza­tion, shall preside at all organiza­tion meetings, and shall chair the Executive </a:t>
            </a:r>
            <a:r>
              <a:rPr lang="en-US" sz="2400" dirty="0" smtClean="0"/>
              <a:t>Committee </a:t>
            </a:r>
            <a:r>
              <a:rPr lang="en-US" sz="2400" dirty="0" smtClean="0">
                <a:solidFill>
                  <a:srgbClr val="FF0000"/>
                </a:solidFill>
              </a:rPr>
              <a:t>and Professional Development Committee</a:t>
            </a:r>
            <a:r>
              <a:rPr lang="en-US" sz="2400" dirty="0" smtClean="0"/>
              <a:t>.  </a:t>
            </a:r>
            <a:r>
              <a:rPr lang="en-US" sz="2400" dirty="0"/>
              <a:t>The President shall have the authority to appoint committees and shall be an ex-officio member of all committees.  The President shall perform the duties customary to the office and such addition­al duties as directed by Executive Committee.</a:t>
            </a:r>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58218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Constitution Changes</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pPr lvl="0"/>
            <a:r>
              <a:rPr lang="en-US" sz="2400" b="1" dirty="0"/>
              <a:t>VICE PRESIDENT</a:t>
            </a:r>
            <a:r>
              <a:rPr lang="en-US" sz="2400" dirty="0"/>
              <a:t>:  The Vice President shall succeed the President of the organization in the event that the Presi­dent resigns or is unable to continue in office.  The Vice President </a:t>
            </a:r>
            <a:r>
              <a:rPr lang="en-US" sz="2400" dirty="0" smtClean="0">
                <a:solidFill>
                  <a:srgbClr val="FF0000"/>
                </a:solidFill>
              </a:rPr>
              <a:t>shall chair the Community Relations committee and </a:t>
            </a:r>
            <a:r>
              <a:rPr lang="en-US" sz="2400" strike="sngStrike" dirty="0" smtClean="0"/>
              <a:t>shall </a:t>
            </a:r>
            <a:r>
              <a:rPr lang="en-US" sz="2400" strike="sngStrike" dirty="0"/>
              <a:t>serve on commit­tees in an ex-officio capacity and</a:t>
            </a:r>
            <a:r>
              <a:rPr lang="en-US" sz="2400" dirty="0"/>
              <a:t> shall perform other duties as assigned by the President. It is the vice-president’s job to also audit the secretary and treasurer as well as ensure chapter membership requirements are met with both SHRM and the Angelo State chapter.</a:t>
            </a:r>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78293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Constitution Changes</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pPr lvl="0"/>
            <a:r>
              <a:rPr lang="en-US" sz="2400" b="1" dirty="0"/>
              <a:t>SECRETARY</a:t>
            </a:r>
            <a:r>
              <a:rPr lang="en-US" sz="2400" dirty="0"/>
              <a:t>:  The Secretary shall keep the non-financial records of the organization and shall be responsible for: (1) recording minutes of Association meetings; (2) recording minutes of Executive Committee meet­ings; (3) and maintaining a cur­rent list of member­ship with telephone numbers and e-mail address­es.  The Secretary </a:t>
            </a:r>
            <a:r>
              <a:rPr lang="en-US" sz="2400" dirty="0" smtClean="0">
                <a:solidFill>
                  <a:srgbClr val="FF0000"/>
                </a:solidFill>
              </a:rPr>
              <a:t>will chair the Recruiting and Internal Communications committees and </a:t>
            </a:r>
            <a:r>
              <a:rPr lang="en-US" sz="2400" dirty="0" smtClean="0"/>
              <a:t>will </a:t>
            </a:r>
            <a:r>
              <a:rPr lang="en-US" sz="2400" dirty="0"/>
              <a:t>also perform addition­al duties as assigned by the President.</a:t>
            </a:r>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32019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Constitution Changes</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pPr lvl="0"/>
            <a:r>
              <a:rPr lang="en-US" sz="2400" b="1" dirty="0" smtClean="0"/>
              <a:t>TREASURER</a:t>
            </a:r>
            <a:r>
              <a:rPr lang="en-US" sz="2400" dirty="0" smtClean="0"/>
              <a:t>:  The Treasurer shall keep the financial records of the Association and shall be responsible for: (1) maintaining accurate account­ing records; (2) authorizing and signing checks approved by the Associa­tion; and (3) reporting the finan­cial status at each Association meeting.  The Treasurer </a:t>
            </a:r>
            <a:r>
              <a:rPr lang="en-US" sz="2400" dirty="0" smtClean="0">
                <a:solidFill>
                  <a:srgbClr val="FF0000"/>
                </a:solidFill>
              </a:rPr>
              <a:t>will chair the Fundraising committee and</a:t>
            </a:r>
            <a:r>
              <a:rPr lang="en-US" sz="2400" dirty="0" smtClean="0"/>
              <a:t> shall also perform addition­al duties assigned by the Presi­dent.</a:t>
            </a:r>
            <a:endParaRPr lang="en-US" sz="2400" dirty="0"/>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53732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Constitution Changes</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pPr lvl="0"/>
            <a:r>
              <a:rPr lang="en-US" sz="2400" b="1" dirty="0" smtClean="0">
                <a:solidFill>
                  <a:srgbClr val="FF0000"/>
                </a:solidFill>
              </a:rPr>
              <a:t>**NEW!**</a:t>
            </a:r>
          </a:p>
          <a:p>
            <a:pPr lvl="0"/>
            <a:r>
              <a:rPr lang="en-US" sz="2400" b="1" dirty="0" smtClean="0">
                <a:solidFill>
                  <a:schemeClr val="tx1"/>
                </a:solidFill>
              </a:rPr>
              <a:t>LIAISON OFFICER</a:t>
            </a:r>
            <a:r>
              <a:rPr lang="en-US" sz="2400" dirty="0" smtClean="0">
                <a:solidFill>
                  <a:schemeClr val="tx1"/>
                </a:solidFill>
              </a:rPr>
              <a:t>:  The </a:t>
            </a:r>
            <a:r>
              <a:rPr lang="en-US" sz="2400" dirty="0" smtClean="0">
                <a:solidFill>
                  <a:schemeClr val="tx1"/>
                </a:solidFill>
              </a:rPr>
              <a:t>Liaison </a:t>
            </a:r>
            <a:r>
              <a:rPr lang="en-US" sz="2400" dirty="0" smtClean="0">
                <a:solidFill>
                  <a:schemeClr val="tx1"/>
                </a:solidFill>
              </a:rPr>
              <a:t>Officer shall serve as the connection between Angelo State SHRM and other organizations in the capacity of career development. These organizations include but are not limited to Concho Valley SHRM, Texas SHRM, the Small Business Development Center, and ASU Career Development. The </a:t>
            </a:r>
            <a:r>
              <a:rPr lang="en-US" sz="2400" dirty="0" smtClean="0">
                <a:solidFill>
                  <a:schemeClr val="tx1"/>
                </a:solidFill>
              </a:rPr>
              <a:t>Liaison </a:t>
            </a:r>
            <a:r>
              <a:rPr lang="en-US" sz="2400" dirty="0" smtClean="0">
                <a:solidFill>
                  <a:schemeClr val="tx1"/>
                </a:solidFill>
              </a:rPr>
              <a:t>Officer will chair the Career Development committee and shall also perform addition­al duties assigned by the Presi­dent.</a:t>
            </a:r>
            <a:endParaRPr lang="en-US" sz="2400" dirty="0">
              <a:solidFill>
                <a:schemeClr val="tx1"/>
              </a:solidFill>
            </a:endParaRPr>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43168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By-Law Changes</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pPr lvl="0"/>
            <a:r>
              <a:rPr lang="en-US" sz="2400" b="1" dirty="0"/>
              <a:t>Chapter Leadership. </a:t>
            </a:r>
            <a:r>
              <a:rPr lang="en-US" sz="2400" dirty="0"/>
              <a:t>There will be an Executive Council composed of a Student Chapter Advisor, President, Vice President, </a:t>
            </a:r>
            <a:r>
              <a:rPr lang="en-US" sz="2400" dirty="0" smtClean="0"/>
              <a:t>Treasurer, Secretary</a:t>
            </a:r>
            <a:r>
              <a:rPr lang="en-US" sz="2400" dirty="0" smtClean="0">
                <a:solidFill>
                  <a:srgbClr val="FF0000"/>
                </a:solidFill>
              </a:rPr>
              <a:t>, and </a:t>
            </a:r>
            <a:r>
              <a:rPr lang="en-US" sz="2400" dirty="0" smtClean="0">
                <a:solidFill>
                  <a:srgbClr val="FF0000"/>
                </a:solidFill>
              </a:rPr>
              <a:t>Liaison </a:t>
            </a:r>
            <a:r>
              <a:rPr lang="en-US" sz="2400" dirty="0" smtClean="0">
                <a:solidFill>
                  <a:srgbClr val="FF0000"/>
                </a:solidFill>
              </a:rPr>
              <a:t>Officer</a:t>
            </a:r>
            <a:r>
              <a:rPr lang="en-US" sz="2400" dirty="0" smtClean="0"/>
              <a:t>. </a:t>
            </a:r>
            <a:r>
              <a:rPr lang="en-US" sz="2400" dirty="0"/>
              <a:t>This Council will be the advising and coordinating body responsible to the general membership of the chapter. All officers of this chapter shall be responsible for maintaining the chapter as a formal entity.</a:t>
            </a:r>
          </a:p>
          <a:p>
            <a:pPr lvl="0"/>
            <a:r>
              <a:rPr lang="en-US" sz="2400" b="1" strike="sngStrike" dirty="0"/>
              <a:t>Optional Officer Positions. </a:t>
            </a:r>
            <a:r>
              <a:rPr lang="en-US" sz="2400" strike="sngStrike" dirty="0"/>
              <a:t>Additionally, a Director of Community Relations and Development and a Director of Student Relations will serve as officers in Angelo State SHRM, but not as part of the Executive Council.</a:t>
            </a:r>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50934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75488"/>
            <a:ext cx="10972800" cy="1143000"/>
          </a:xfrm>
        </p:spPr>
        <p:txBody>
          <a:bodyPr/>
          <a:lstStyle/>
          <a:p>
            <a:r>
              <a:rPr lang="en-US" sz="4500" dirty="0" smtClean="0"/>
              <a:t>By-Law Changes</a:t>
            </a:r>
            <a:endParaRPr lang="en-US" sz="4500" dirty="0"/>
          </a:p>
        </p:txBody>
      </p:sp>
      <p:sp>
        <p:nvSpPr>
          <p:cNvPr id="2" name="Content Placeholder 1"/>
          <p:cNvSpPr>
            <a:spLocks noGrp="1"/>
          </p:cNvSpPr>
          <p:nvPr>
            <p:ph idx="1"/>
          </p:nvPr>
        </p:nvSpPr>
        <p:spPr>
          <a:xfrm>
            <a:off x="609600" y="1465580"/>
            <a:ext cx="9182100" cy="4820920"/>
          </a:xfrm>
        </p:spPr>
        <p:txBody>
          <a:bodyPr>
            <a:normAutofit/>
          </a:bodyPr>
          <a:lstStyle/>
          <a:p>
            <a:pPr lvl="0"/>
            <a:r>
              <a:rPr lang="en-US" sz="2600" b="1" dirty="0"/>
              <a:t>Elections. </a:t>
            </a:r>
            <a:r>
              <a:rPr lang="en-US" sz="2600" dirty="0"/>
              <a:t>Elections for all positions for a one-year term shall be held annually in the </a:t>
            </a:r>
            <a:r>
              <a:rPr lang="en-US" sz="2600" strike="sngStrike" dirty="0"/>
              <a:t>first week of </a:t>
            </a:r>
            <a:r>
              <a:rPr lang="en-US" sz="2600" strike="sngStrike" dirty="0" smtClean="0"/>
              <a:t>December</a:t>
            </a:r>
            <a:r>
              <a:rPr lang="en-US" sz="2600" dirty="0" smtClean="0"/>
              <a:t> </a:t>
            </a:r>
            <a:r>
              <a:rPr lang="en-US" sz="2600" dirty="0" smtClean="0">
                <a:solidFill>
                  <a:srgbClr val="FF0000"/>
                </a:solidFill>
              </a:rPr>
              <a:t>last week of April, following the submission of the annual Student Chapter Merit Award Application</a:t>
            </a:r>
            <a:r>
              <a:rPr lang="en-US" sz="2600" dirty="0" smtClean="0"/>
              <a:t>. </a:t>
            </a:r>
            <a:r>
              <a:rPr lang="en-US" sz="2600" dirty="0"/>
              <a:t>Student </a:t>
            </a:r>
            <a:r>
              <a:rPr lang="en-US" sz="2600" dirty="0" smtClean="0"/>
              <a:t>officers </a:t>
            </a:r>
            <a:r>
              <a:rPr lang="en-US" sz="2600" dirty="0"/>
              <a:t>who wish to continue in their current position and run for a second or possibly third </a:t>
            </a:r>
            <a:r>
              <a:rPr lang="en-US" sz="2600" dirty="0" smtClean="0"/>
              <a:t>term </a:t>
            </a:r>
            <a:r>
              <a:rPr lang="en-US" sz="2600" dirty="0"/>
              <a:t>may do so with the Advisor’s approval</a:t>
            </a:r>
            <a:r>
              <a:rPr lang="en-US" sz="2600" dirty="0" smtClean="0"/>
              <a:t>.</a:t>
            </a:r>
            <a:endParaRPr lang="en-US" sz="2600" dirty="0"/>
          </a:p>
        </p:txBody>
      </p:sp>
      <p:pic>
        <p:nvPicPr>
          <p:cNvPr id="8" name="Picture 7" descr="https://fbcdn-sphotos-g-a.akamaihd.net/hphotos-ak-frc3/t1.0-9/1391765_537840559638851_1479464498_n.jpg"/>
          <p:cNvPicPr/>
          <p:nvPr/>
        </p:nvPicPr>
        <p:blipFill rotWithShape="1">
          <a:blip r:embed="rId2" cstate="print">
            <a:extLst>
              <a:ext uri="{28A0092B-C50C-407E-A947-70E740481C1C}">
                <a14:useLocalDpi xmlns:a14="http://schemas.microsoft.com/office/drawing/2010/main" val="0"/>
              </a:ext>
            </a:extLst>
          </a:blip>
          <a:srcRect l="21766" t="6869" r="20890" b="8128"/>
          <a:stretch/>
        </p:blipFill>
        <p:spPr bwMode="auto">
          <a:xfrm>
            <a:off x="7718732" y="5854700"/>
            <a:ext cx="1274631" cy="921656"/>
          </a:xfrm>
          <a:prstGeom prst="rect">
            <a:avLst/>
          </a:prstGeom>
          <a:noFill/>
          <a:ln>
            <a:noFill/>
          </a:ln>
          <a:extLst>
            <a:ext uri="{53640926-AAD7-44D8-BBD7-CCE9431645EC}">
              <a14:shadowObscured xmlns:a14="http://schemas.microsoft.com/office/drawing/2010/main"/>
            </a:ext>
          </a:extLst>
        </p:spPr>
      </p:pic>
      <p:pic>
        <p:nvPicPr>
          <p:cNvPr id="9" name="Picture 8" descr="https://scontent-a.xx.fbcdn.net/hphotos-xap1/v/t1.0-9/1234989_537838496305724_2134908384_n.jpg?oh=7ea02288ace60fa96b34534c02351419&amp;oe=5470D13F"/>
          <p:cNvPicPr/>
          <p:nvPr/>
        </p:nvPicPr>
        <p:blipFill rotWithShape="1">
          <a:blip r:embed="rId3" cstate="print">
            <a:extLst>
              <a:ext uri="{28A0092B-C50C-407E-A947-70E740481C1C}">
                <a14:useLocalDpi xmlns:a14="http://schemas.microsoft.com/office/drawing/2010/main" val="0"/>
              </a:ext>
            </a:extLst>
          </a:blip>
          <a:srcRect l="4775" t="14291" r="7189" b="24971"/>
          <a:stretch/>
        </p:blipFill>
        <p:spPr bwMode="auto">
          <a:xfrm>
            <a:off x="6318885" y="5854700"/>
            <a:ext cx="1399847" cy="92165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845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BE57A2-D666-4652-B423-3EEF5C79D9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1059</Words>
  <Application>Microsoft Office PowerPoint</Application>
  <PresentationFormat>Widescreen</PresentationFormat>
  <Paragraphs>119</Paragraphs>
  <Slides>24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Trebuchet MS</vt:lpstr>
      <vt:lpstr>Wingdings 3</vt:lpstr>
      <vt:lpstr>Facet</vt:lpstr>
      <vt:lpstr>SHRM September Chapter Meeting</vt:lpstr>
      <vt:lpstr>Constitution Changes</vt:lpstr>
      <vt:lpstr>Constitution Changes</vt:lpstr>
      <vt:lpstr>Constitution Changes</vt:lpstr>
      <vt:lpstr>Constitution Changes</vt:lpstr>
      <vt:lpstr>Constitution Changes</vt:lpstr>
      <vt:lpstr>Constitution Changes</vt:lpstr>
      <vt:lpstr>By-Law Changes</vt:lpstr>
      <vt:lpstr>By-Law Changes</vt:lpstr>
      <vt:lpstr>Election of Liaison Officer</vt:lpstr>
      <vt:lpstr>Committee Volunteers</vt:lpstr>
      <vt:lpstr>Risk Management Brief</vt:lpstr>
      <vt:lpstr>Risk Management</vt:lpstr>
      <vt:lpstr>Risk Management</vt:lpstr>
      <vt:lpstr>Travel</vt:lpstr>
      <vt:lpstr>Furnishing Alcohol to a Minor</vt:lpstr>
      <vt:lpstr>SHRM Foundation Scholarships</vt:lpstr>
      <vt:lpstr>Awards Given</vt:lpstr>
      <vt:lpstr>Eligibility</vt:lpstr>
      <vt:lpstr>Criteria</vt:lpstr>
      <vt:lpstr>Applying</vt:lpstr>
      <vt:lpstr>Timeline</vt:lpstr>
      <vt:lpstr>More Info</vt:lpstr>
      <vt:lpstr>Next Meeting:</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2014-08-29T18:17:47Z</dcterms:created>
  <dcterms:modified xsi:type="dcterms:W3CDTF">2014-09-18T14:50:34Z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TC034606379991</vt:lpwstr>
  </property>
</Properties>
</file>