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7" r:id="rId2"/>
    <p:sldMasterId id="2147483965" r:id="rId3"/>
  </p:sldMasterIdLst>
  <p:notesMasterIdLst>
    <p:notesMasterId r:id="rId19"/>
  </p:notesMasterIdLst>
  <p:sldIdLst>
    <p:sldId id="281" r:id="rId4"/>
    <p:sldId id="284" r:id="rId5"/>
    <p:sldId id="316" r:id="rId6"/>
    <p:sldId id="304" r:id="rId7"/>
    <p:sldId id="272" r:id="rId8"/>
    <p:sldId id="305" r:id="rId9"/>
    <p:sldId id="308" r:id="rId10"/>
    <p:sldId id="309" r:id="rId11"/>
    <p:sldId id="310" r:id="rId12"/>
    <p:sldId id="312" r:id="rId13"/>
    <p:sldId id="311" r:id="rId14"/>
    <p:sldId id="313" r:id="rId15"/>
    <p:sldId id="314" r:id="rId16"/>
    <p:sldId id="315" r:id="rId17"/>
    <p:sldId id="30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5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021A1D30-C0A0-4124-A783-34D9F15FA0FE}" type="datetime1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51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459-E3C3-4969-9224-5ED50B492D17}" type="datetime1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6025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459-E3C3-4969-9224-5ED50B492D17}" type="datetime1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09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459-E3C3-4969-9224-5ED50B492D17}" type="datetime1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0973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459-E3C3-4969-9224-5ED50B492D17}" type="datetime1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9610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459-E3C3-4969-9224-5ED50B492D17}" type="datetime1">
              <a:rPr lang="en-US" smtClean="0"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395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459-E3C3-4969-9224-5ED50B492D17}" type="datetime1">
              <a:rPr lang="en-US" smtClean="0"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0955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0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5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37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4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8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7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1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3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6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7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8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3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3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2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0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1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7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1146459-E3C3-4969-9224-5ED50B492D17}" type="datetime1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8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  <p:sldLayoutId id="214748396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46459-E3C3-4969-9224-5ED50B492D17}" type="datetime1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3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1" y="894638"/>
            <a:ext cx="11900848" cy="1176172"/>
          </a:xfrm>
        </p:spPr>
        <p:txBody>
          <a:bodyPr>
            <a:noAutofit/>
          </a:bodyPr>
          <a:lstStyle/>
          <a:p>
            <a:pPr algn="ctr"/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SHRM October Chapter Meeting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s://fbcdn-sphotos-g-a.akamaihd.net/hphotos-ak-frc3/t1.0-9/1391765_537840559638851_1479464498_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6869" r="20890" b="8128"/>
          <a:stretch/>
        </p:blipFill>
        <p:spPr bwMode="auto">
          <a:xfrm>
            <a:off x="6149376" y="2544360"/>
            <a:ext cx="2771502" cy="20040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https://scontent-a.xx.fbcdn.net/hphotos-xap1/v/t1.0-9/1234989_537838496305724_2134908384_n.jpg?oh=7ea02288ace60fa96b34534c02351419&amp;oe=5470D13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14291" r="7189" b="24971"/>
          <a:stretch/>
        </p:blipFill>
        <p:spPr bwMode="auto">
          <a:xfrm>
            <a:off x="2894808" y="2544360"/>
            <a:ext cx="3043766" cy="20040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113491" y="4698753"/>
            <a:ext cx="7398999" cy="646331"/>
            <a:chOff x="1754300" y="4664902"/>
            <a:chExt cx="7398999" cy="646331"/>
          </a:xfrm>
        </p:grpSpPr>
        <p:pic>
          <p:nvPicPr>
            <p:cNvPr id="1026" name="Picture 2" descr="http://jonbennallick.co.uk/wp-content/uploads/2012/08/Facebook-logo-ICON-0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300" y="4685825"/>
              <a:ext cx="604483" cy="604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365202" y="4664902"/>
              <a:ext cx="67880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facebook.com/</a:t>
              </a:r>
              <a:r>
                <a:rPr lang="en-US" sz="3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angeloSHRM</a:t>
              </a:r>
              <a:endPara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92058" y="6159653"/>
            <a:ext cx="7024898" cy="646331"/>
            <a:chOff x="1695485" y="6032648"/>
            <a:chExt cx="7024898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1695485" y="6032648"/>
              <a:ext cx="70248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angeloshrm@gmail.com</a:t>
              </a:r>
              <a:endPara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" name="Picture 2" descr="https://encrypted-tbn2.gstatic.com/images?q=tbn:ANd9GcQx93HrRPOxtgfGDpJLgI2t9GraNNuPjjWkKHBM4fzJrR71CEp-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080" y="6170544"/>
              <a:ext cx="586489" cy="424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019142" y="5375430"/>
            <a:ext cx="7189384" cy="784225"/>
            <a:chOff x="1344814" y="5317371"/>
            <a:chExt cx="7189384" cy="784225"/>
          </a:xfrm>
        </p:grpSpPr>
        <p:sp>
          <p:nvSpPr>
            <p:cNvPr id="7" name="TextBox 6"/>
            <p:cNvSpPr txBox="1"/>
            <p:nvPr/>
          </p:nvSpPr>
          <p:spPr>
            <a:xfrm>
              <a:off x="2014343" y="5386317"/>
              <a:ext cx="6519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angeloshrm.wix.com/home</a:t>
              </a:r>
              <a:endPara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28" name="Picture 4" descr="http://png-5.findicons.com/files/icons/990/vistaico_toolbar/256/web_pag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814" y="5317371"/>
              <a:ext cx="784225" cy="78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68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s://fbcdn-sphotos-g-a.akamaihd.net/hphotos-ak-frc3/t1.0-9/1391765_537840559638851_1479464498_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6869" r="20890" b="8128"/>
          <a:stretch/>
        </p:blipFill>
        <p:spPr bwMode="auto">
          <a:xfrm>
            <a:off x="10895067" y="5936344"/>
            <a:ext cx="1274631" cy="92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s://scontent-a.xx.fbcdn.net/hphotos-xap1/v/t1.0-9/1234989_537838496305724_2134908384_n.jpg?oh=7ea02288ace60fa96b34534c02351419&amp;oe=5470D13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14291" r="7189" b="24971"/>
          <a:stretch/>
        </p:blipFill>
        <p:spPr bwMode="auto">
          <a:xfrm>
            <a:off x="9495220" y="5936344"/>
            <a:ext cx="1399847" cy="92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1" y="246574"/>
            <a:ext cx="6131343" cy="661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7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43930"/>
            <a:ext cx="10972800" cy="1143000"/>
          </a:xfrm>
        </p:spPr>
        <p:txBody>
          <a:bodyPr/>
          <a:lstStyle/>
          <a:p>
            <a:r>
              <a:rPr lang="en-US" sz="5400" dirty="0" smtClean="0"/>
              <a:t>Towers Watson’s 2012 </a:t>
            </a:r>
            <a:br>
              <a:rPr lang="en-US" sz="5400" dirty="0" smtClean="0"/>
            </a:br>
            <a:r>
              <a:rPr lang="en-US" sz="5400" i="1" dirty="0" smtClean="0"/>
              <a:t>Global Workforce Study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9" y="2406316"/>
            <a:ext cx="11582401" cy="3832058"/>
          </a:xfrm>
        </p:spPr>
        <p:txBody>
          <a:bodyPr>
            <a:noAutofit/>
          </a:bodyPr>
          <a:lstStyle/>
          <a:p>
            <a:r>
              <a:rPr lang="en-US" sz="3800" dirty="0"/>
              <a:t>Satisfaction alone will not contribute to increased </a:t>
            </a:r>
            <a:r>
              <a:rPr lang="en-US" sz="3800" dirty="0" smtClean="0"/>
              <a:t>performance. Workers need:</a:t>
            </a:r>
          </a:p>
          <a:p>
            <a:pPr lvl="1"/>
            <a:r>
              <a:rPr lang="en-US" sz="3600" dirty="0" smtClean="0"/>
              <a:t>Internal support, resources, &amp; tools</a:t>
            </a:r>
          </a:p>
          <a:p>
            <a:pPr lvl="1"/>
            <a:r>
              <a:rPr lang="en-US" sz="3600" dirty="0" smtClean="0"/>
              <a:t>Energizing environment which promotes physical, emotional, and social well-being</a:t>
            </a:r>
            <a:endParaRPr lang="en-US" sz="3600" dirty="0"/>
          </a:p>
        </p:txBody>
      </p:sp>
      <p:pic>
        <p:nvPicPr>
          <p:cNvPr id="8" name="Picture 7" descr="https://fbcdn-sphotos-g-a.akamaihd.net/hphotos-ak-frc3/t1.0-9/1391765_537840559638851_1479464498_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6869" r="20890" b="8128"/>
          <a:stretch/>
        </p:blipFill>
        <p:spPr bwMode="auto">
          <a:xfrm>
            <a:off x="10895067" y="5936344"/>
            <a:ext cx="1274631" cy="92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s://scontent-a.xx.fbcdn.net/hphotos-xap1/v/t1.0-9/1234989_537838496305724_2134908384_n.jpg?oh=7ea02288ace60fa96b34534c02351419&amp;oe=5470D13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14291" r="7189" b="24971"/>
          <a:stretch/>
        </p:blipFill>
        <p:spPr bwMode="auto">
          <a:xfrm>
            <a:off x="9495220" y="5936344"/>
            <a:ext cx="1399847" cy="92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0999" y="5699765"/>
            <a:ext cx="76200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What are some ways to implement these strategies?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8307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43930"/>
            <a:ext cx="10972800" cy="1143000"/>
          </a:xfrm>
        </p:spPr>
        <p:txBody>
          <a:bodyPr/>
          <a:lstStyle/>
          <a:p>
            <a:r>
              <a:rPr lang="en-US" sz="5400" dirty="0" smtClean="0"/>
              <a:t>What do employees need?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06316"/>
            <a:ext cx="8885620" cy="3832058"/>
          </a:xfrm>
        </p:spPr>
        <p:txBody>
          <a:bodyPr>
            <a:noAutofit/>
          </a:bodyPr>
          <a:lstStyle/>
          <a:p>
            <a:r>
              <a:rPr lang="en-US" sz="3800" dirty="0" smtClean="0"/>
              <a:t>Sense of progress</a:t>
            </a:r>
          </a:p>
          <a:p>
            <a:r>
              <a:rPr lang="en-US" sz="3800" dirty="0" smtClean="0"/>
              <a:t>Respect, recognition, encouragement, support, affiliation, camaraderie – all important, but less so than progress principle</a:t>
            </a:r>
            <a:endParaRPr lang="en-US" sz="3600" dirty="0"/>
          </a:p>
        </p:txBody>
      </p:sp>
      <p:pic>
        <p:nvPicPr>
          <p:cNvPr id="8" name="Picture 7" descr="https://fbcdn-sphotos-g-a.akamaihd.net/hphotos-ak-frc3/t1.0-9/1391765_537840559638851_1479464498_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6869" r="20890" b="8128"/>
          <a:stretch/>
        </p:blipFill>
        <p:spPr bwMode="auto">
          <a:xfrm>
            <a:off x="10895067" y="5936344"/>
            <a:ext cx="1274631" cy="92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s://scontent-a.xx.fbcdn.net/hphotos-xap1/v/t1.0-9/1234989_537838496305724_2134908384_n.jpg?oh=7ea02288ace60fa96b34534c02351419&amp;oe=5470D13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14291" r="7189" b="24971"/>
          <a:stretch/>
        </p:blipFill>
        <p:spPr bwMode="auto">
          <a:xfrm>
            <a:off x="9495220" y="5936344"/>
            <a:ext cx="1399847" cy="92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646" y="2406316"/>
            <a:ext cx="2302842" cy="346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9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43930"/>
            <a:ext cx="10972800" cy="1143000"/>
          </a:xfrm>
        </p:spPr>
        <p:txBody>
          <a:bodyPr/>
          <a:lstStyle/>
          <a:p>
            <a:r>
              <a:rPr lang="en-US" sz="5400" dirty="0" smtClean="0"/>
              <a:t>What can employers do?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06316"/>
            <a:ext cx="7302500" cy="3832058"/>
          </a:xfrm>
        </p:spPr>
        <p:txBody>
          <a:bodyPr>
            <a:noAutofit/>
          </a:bodyPr>
          <a:lstStyle/>
          <a:p>
            <a:r>
              <a:rPr lang="en-US" sz="3000" dirty="0" smtClean="0"/>
              <a:t>Help facilitate progress</a:t>
            </a:r>
          </a:p>
          <a:p>
            <a:r>
              <a:rPr lang="en-US" sz="3000" dirty="0" smtClean="0"/>
              <a:t>Provide goals, meaning, and autonomy</a:t>
            </a:r>
          </a:p>
          <a:p>
            <a:r>
              <a:rPr lang="en-US" sz="3000" dirty="0" smtClean="0"/>
              <a:t>Make the most of mistakes</a:t>
            </a:r>
          </a:p>
          <a:p>
            <a:r>
              <a:rPr lang="en-US" sz="3000" dirty="0" smtClean="0"/>
              <a:t>Spread </a:t>
            </a:r>
          </a:p>
          <a:p>
            <a:pPr marL="0" indent="0">
              <a:buNone/>
            </a:pPr>
            <a:r>
              <a:rPr lang="en-US" sz="3000" dirty="0" smtClean="0"/>
              <a:t>	recognition</a:t>
            </a:r>
            <a:endParaRPr lang="en-US" sz="3000" dirty="0"/>
          </a:p>
        </p:txBody>
      </p:sp>
      <p:pic>
        <p:nvPicPr>
          <p:cNvPr id="8" name="Picture 7" descr="https://fbcdn-sphotos-g-a.akamaihd.net/hphotos-ak-frc3/t1.0-9/1391765_537840559638851_1479464498_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6869" r="20890" b="8128"/>
          <a:stretch/>
        </p:blipFill>
        <p:spPr bwMode="auto">
          <a:xfrm>
            <a:off x="10895067" y="5936344"/>
            <a:ext cx="1274631" cy="92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s://scontent-a.xx.fbcdn.net/hphotos-xap1/v/t1.0-9/1234989_537838496305724_2134908384_n.jpg?oh=7ea02288ace60fa96b34534c02351419&amp;oe=5470D13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14291" r="7189" b="24971"/>
          <a:stretch/>
        </p:blipFill>
        <p:spPr bwMode="auto">
          <a:xfrm>
            <a:off x="9495220" y="5936344"/>
            <a:ext cx="1399847" cy="92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516" y="4474954"/>
            <a:ext cx="7547484" cy="24211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57653" y="2306409"/>
            <a:ext cx="375610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92D050"/>
                </a:solidFill>
              </a:rPr>
              <a:t>Can you think of any companies that focus on these elements to contribute to engagement?</a:t>
            </a:r>
            <a:endParaRPr lang="en-US" sz="2500" b="1" dirty="0"/>
          </a:p>
        </p:txBody>
      </p:sp>
      <p:sp>
        <p:nvSpPr>
          <p:cNvPr id="6" name="Rectangle 5"/>
          <p:cNvSpPr/>
          <p:nvPr/>
        </p:nvSpPr>
        <p:spPr>
          <a:xfrm>
            <a:off x="259584" y="5915208"/>
            <a:ext cx="4261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How much of this is the employer’s responsibility?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6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07807" y="2049415"/>
            <a:ext cx="7242509" cy="1103098"/>
          </a:xfrm>
        </p:spPr>
        <p:txBody>
          <a:bodyPr/>
          <a:lstStyle/>
          <a:p>
            <a:pPr algn="ctr"/>
            <a:r>
              <a:rPr lang="en-US" dirty="0" smtClean="0"/>
              <a:t>Join the online discussion!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20378" y="3470388"/>
            <a:ext cx="6617368" cy="20160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5000" dirty="0" smtClean="0"/>
              <a:t>Join the </a:t>
            </a:r>
          </a:p>
          <a:p>
            <a:pPr algn="ctr"/>
            <a:r>
              <a:rPr lang="en-US" sz="5000" b="1" dirty="0" err="1" smtClean="0"/>
              <a:t>angelo</a:t>
            </a:r>
            <a:r>
              <a:rPr lang="en-US" sz="5000" b="1" dirty="0" smtClean="0"/>
              <a:t> state </a:t>
            </a:r>
            <a:r>
              <a:rPr lang="en-US" sz="5000" b="1" dirty="0" err="1" smtClean="0"/>
              <a:t>shrm</a:t>
            </a:r>
            <a:r>
              <a:rPr lang="en-US" sz="5000" b="1" dirty="0" smtClean="0"/>
              <a:t> </a:t>
            </a:r>
            <a:r>
              <a:rPr lang="en-US" sz="5000" dirty="0" smtClean="0"/>
              <a:t>group on </a:t>
            </a:r>
            <a:r>
              <a:rPr lang="en-US" sz="5000" dirty="0" err="1" smtClean="0"/>
              <a:t>linkedin</a:t>
            </a:r>
            <a:endParaRPr lang="en-US" sz="50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33" y="1301865"/>
            <a:ext cx="36099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1" y="726197"/>
            <a:ext cx="11900848" cy="1176172"/>
          </a:xfrm>
        </p:spPr>
        <p:txBody>
          <a:bodyPr>
            <a:noAutofit/>
          </a:bodyPr>
          <a:lstStyle/>
          <a:p>
            <a:pPr algn="ctr"/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Meeting:</a:t>
            </a:r>
            <a:b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20</a:t>
            </a:r>
            <a:r>
              <a:rPr lang="en-US" sz="55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@ 6 pm!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s://fbcdn-sphotos-g-a.akamaihd.net/hphotos-ak-frc3/t1.0-9/1391765_537840559638851_1479464498_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6869" r="20890" b="8128"/>
          <a:stretch/>
        </p:blipFill>
        <p:spPr bwMode="auto">
          <a:xfrm>
            <a:off x="6149376" y="2544360"/>
            <a:ext cx="2771502" cy="20040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https://scontent-a.xx.fbcdn.net/hphotos-xap1/v/t1.0-9/1234989_537838496305724_2134908384_n.jpg?oh=7ea02288ace60fa96b34534c02351419&amp;oe=5470D13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14291" r="7189" b="24971"/>
          <a:stretch/>
        </p:blipFill>
        <p:spPr bwMode="auto">
          <a:xfrm>
            <a:off x="2894808" y="2544360"/>
            <a:ext cx="3043766" cy="20040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113491" y="4698753"/>
            <a:ext cx="7398999" cy="646331"/>
            <a:chOff x="1754300" y="4664902"/>
            <a:chExt cx="7398999" cy="646331"/>
          </a:xfrm>
        </p:grpSpPr>
        <p:pic>
          <p:nvPicPr>
            <p:cNvPr id="1026" name="Picture 2" descr="http://jonbennallick.co.uk/wp-content/uploads/2012/08/Facebook-logo-ICON-0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300" y="4685825"/>
              <a:ext cx="604483" cy="604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365202" y="4664902"/>
              <a:ext cx="67880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facebook.com/</a:t>
              </a:r>
              <a:r>
                <a:rPr lang="en-US" sz="3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angeloSHRM</a:t>
              </a:r>
              <a:endPara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92058" y="6159653"/>
            <a:ext cx="7024898" cy="646331"/>
            <a:chOff x="1695485" y="6032648"/>
            <a:chExt cx="7024898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1695485" y="6032648"/>
              <a:ext cx="70248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angeloshrm@gmail.com</a:t>
              </a:r>
              <a:endPara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" name="Picture 2" descr="https://encrypted-tbn2.gstatic.com/images?q=tbn:ANd9GcQx93HrRPOxtgfGDpJLgI2t9GraNNuPjjWkKHBM4fzJrR71CEp-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080" y="6170544"/>
              <a:ext cx="586489" cy="424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019142" y="5375430"/>
            <a:ext cx="7189384" cy="784225"/>
            <a:chOff x="1344814" y="5317371"/>
            <a:chExt cx="7189384" cy="784225"/>
          </a:xfrm>
        </p:grpSpPr>
        <p:sp>
          <p:nvSpPr>
            <p:cNvPr id="7" name="TextBox 6"/>
            <p:cNvSpPr txBox="1"/>
            <p:nvPr/>
          </p:nvSpPr>
          <p:spPr>
            <a:xfrm>
              <a:off x="2014343" y="5386317"/>
              <a:ext cx="6519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angeloshrm.wix.com/home</a:t>
              </a:r>
              <a:endPara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28" name="Picture 4" descr="http://png-5.findicons.com/files/icons/990/vistaico_toolbar/256/web_pag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814" y="5317371"/>
              <a:ext cx="784225" cy="78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58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43930"/>
            <a:ext cx="10972800" cy="1143000"/>
          </a:xfrm>
        </p:spPr>
        <p:txBody>
          <a:bodyPr/>
          <a:lstStyle/>
          <a:p>
            <a:r>
              <a:rPr lang="en-US" sz="7200" dirty="0" smtClean="0"/>
              <a:t>Dues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06316"/>
            <a:ext cx="9182100" cy="383205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National SHRM Members</a:t>
            </a:r>
          </a:p>
          <a:p>
            <a:pPr lvl="1"/>
            <a:r>
              <a:rPr lang="en-US" sz="2200" dirty="0" smtClean="0"/>
              <a:t>$50 for first long semester</a:t>
            </a:r>
          </a:p>
          <a:p>
            <a:pPr lvl="1"/>
            <a:r>
              <a:rPr lang="en-US" sz="2200" dirty="0" smtClean="0"/>
              <a:t>$25 each semester after</a:t>
            </a:r>
          </a:p>
          <a:p>
            <a:pPr lvl="1"/>
            <a:r>
              <a:rPr lang="en-US" sz="2200" dirty="0" smtClean="0"/>
              <a:t>Send National SHRM ID to angeloshrm@gmail.com</a:t>
            </a:r>
          </a:p>
          <a:p>
            <a:r>
              <a:rPr lang="en-US" sz="2400" dirty="0" smtClean="0"/>
              <a:t>NON National Members</a:t>
            </a:r>
          </a:p>
          <a:p>
            <a:pPr lvl="1"/>
            <a:r>
              <a:rPr lang="en-US" sz="2200" dirty="0" smtClean="0"/>
              <a:t>$100 for first semester</a:t>
            </a:r>
          </a:p>
          <a:p>
            <a:pPr lvl="1"/>
            <a:r>
              <a:rPr lang="en-US" sz="2200" dirty="0" smtClean="0"/>
              <a:t>$50 each semester after</a:t>
            </a:r>
          </a:p>
          <a:p>
            <a:r>
              <a:rPr lang="en-US" sz="2400" dirty="0" smtClean="0"/>
              <a:t>ALL: make sure we have your polo shirt size!</a:t>
            </a:r>
            <a:endParaRPr lang="en-US" sz="2400" dirty="0"/>
          </a:p>
        </p:txBody>
      </p:sp>
      <p:pic>
        <p:nvPicPr>
          <p:cNvPr id="8" name="Picture 7" descr="https://fbcdn-sphotos-g-a.akamaihd.net/hphotos-ak-frc3/t1.0-9/1391765_537840559638851_1479464498_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6869" r="20890" b="8128"/>
          <a:stretch/>
        </p:blipFill>
        <p:spPr bwMode="auto">
          <a:xfrm>
            <a:off x="10485995" y="5623286"/>
            <a:ext cx="1274631" cy="92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s://scontent-a.xx.fbcdn.net/hphotos-xap1/v/t1.0-9/1234989_537838496305724_2134908384_n.jpg?oh=7ea02288ace60fa96b34534c02351419&amp;oe=5470D13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14291" r="7189" b="24971"/>
          <a:stretch/>
        </p:blipFill>
        <p:spPr bwMode="auto">
          <a:xfrm>
            <a:off x="9086148" y="5623286"/>
            <a:ext cx="1399847" cy="92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666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43930"/>
            <a:ext cx="10972800" cy="1143000"/>
          </a:xfrm>
        </p:spPr>
        <p:txBody>
          <a:bodyPr/>
          <a:lstStyle/>
          <a:p>
            <a:r>
              <a:rPr lang="en-US" sz="7200" dirty="0" smtClean="0"/>
              <a:t>Committee Updates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06316"/>
            <a:ext cx="9182100" cy="3832058"/>
          </a:xfrm>
        </p:spPr>
        <p:txBody>
          <a:bodyPr>
            <a:noAutofit/>
          </a:bodyPr>
          <a:lstStyle/>
          <a:p>
            <a:r>
              <a:rPr lang="en-US" sz="3800" dirty="0" smtClean="0"/>
              <a:t>Professional </a:t>
            </a:r>
            <a:r>
              <a:rPr lang="en-US" sz="3800" dirty="0"/>
              <a:t>Development</a:t>
            </a:r>
          </a:p>
          <a:p>
            <a:r>
              <a:rPr lang="en-US" sz="3800" dirty="0" smtClean="0">
                <a:hlinkClick r:id="rId2" action="ppaction://hlinksldjump"/>
              </a:rPr>
              <a:t>Community </a:t>
            </a:r>
            <a:r>
              <a:rPr lang="en-US" sz="3800" dirty="0">
                <a:hlinkClick r:id="rId2" action="ppaction://hlinksldjump"/>
              </a:rPr>
              <a:t>Relations</a:t>
            </a:r>
            <a:endParaRPr lang="en-US" sz="3800" dirty="0"/>
          </a:p>
          <a:p>
            <a:r>
              <a:rPr lang="en-US" sz="3800" dirty="0" smtClean="0"/>
              <a:t>Recruiting</a:t>
            </a:r>
            <a:endParaRPr lang="en-US" sz="3800" dirty="0"/>
          </a:p>
          <a:p>
            <a:r>
              <a:rPr lang="en-US" sz="3800" dirty="0" smtClean="0"/>
              <a:t>Communications</a:t>
            </a:r>
            <a:endParaRPr lang="en-US" sz="3800" dirty="0"/>
          </a:p>
          <a:p>
            <a:r>
              <a:rPr lang="en-US" sz="3800" dirty="0" smtClean="0"/>
              <a:t>Fundraising</a:t>
            </a:r>
            <a:endParaRPr lang="en-US" sz="3800" dirty="0"/>
          </a:p>
          <a:p>
            <a:r>
              <a:rPr lang="en-US" sz="3800" dirty="0" smtClean="0"/>
              <a:t>Career </a:t>
            </a:r>
            <a:r>
              <a:rPr lang="en-US" sz="3800" dirty="0"/>
              <a:t>Development</a:t>
            </a:r>
          </a:p>
        </p:txBody>
      </p:sp>
      <p:pic>
        <p:nvPicPr>
          <p:cNvPr id="8" name="Picture 7" descr="https://fbcdn-sphotos-g-a.akamaihd.net/hphotos-ak-frc3/t1.0-9/1391765_537840559638851_1479464498_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6869" r="20890" b="8128"/>
          <a:stretch/>
        </p:blipFill>
        <p:spPr bwMode="auto">
          <a:xfrm>
            <a:off x="10485995" y="5623286"/>
            <a:ext cx="1274631" cy="92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s://scontent-a.xx.fbcdn.net/hphotos-xap1/v/t1.0-9/1234989_537838496305724_2134908384_n.jpg?oh=7ea02288ace60fa96b34534c02351419&amp;oe=5470D13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14291" r="7189" b="24971"/>
          <a:stretch/>
        </p:blipFill>
        <p:spPr bwMode="auto">
          <a:xfrm>
            <a:off x="9086148" y="5623286"/>
            <a:ext cx="1399847" cy="92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388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43930"/>
            <a:ext cx="10972800" cy="1143000"/>
          </a:xfrm>
        </p:spPr>
        <p:txBody>
          <a:bodyPr/>
          <a:lstStyle/>
          <a:p>
            <a:r>
              <a:rPr lang="en-US" sz="7200" dirty="0" smtClean="0"/>
              <a:t>Community Relations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355516"/>
            <a:ext cx="11582400" cy="383205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/>
              <a:t>Christmas at Old Fort Concho </a:t>
            </a:r>
            <a:r>
              <a:rPr lang="en-US" sz="2800" dirty="0" smtClean="0"/>
              <a:t>– December 5, 6, 7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Concho Valley Regional Food Bank </a:t>
            </a:r>
            <a:r>
              <a:rPr lang="en-US" sz="2800" dirty="0" smtClean="0"/>
              <a:t>– T/W/TH 11-2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Meals for the Elderly </a:t>
            </a:r>
            <a:r>
              <a:rPr lang="en-US" sz="2800" dirty="0" smtClean="0"/>
              <a:t>– T/W/TH 11-2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Spread the Cheer </a:t>
            </a:r>
            <a:r>
              <a:rPr lang="en-US" sz="2800" dirty="0" smtClean="0"/>
              <a:t>– December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Thanksgiving Food Drive </a:t>
            </a:r>
            <a:r>
              <a:rPr lang="en-US" sz="2800" dirty="0" smtClean="0"/>
              <a:t>– </a:t>
            </a:r>
            <a:r>
              <a:rPr lang="en-US" sz="2800" dirty="0" smtClean="0"/>
              <a:t>November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RAM BLITZ </a:t>
            </a:r>
            <a:r>
              <a:rPr lang="en-US" sz="2800" dirty="0" smtClean="0"/>
              <a:t>– Nov 15 </a:t>
            </a:r>
            <a:endParaRPr lang="en-US" sz="2800" dirty="0"/>
          </a:p>
        </p:txBody>
      </p:sp>
      <p:pic>
        <p:nvPicPr>
          <p:cNvPr id="8" name="Picture 7" descr="https://fbcdn-sphotos-g-a.akamaihd.net/hphotos-ak-frc3/t1.0-9/1391765_537840559638851_1479464498_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6869" r="20890" b="8128"/>
          <a:stretch/>
        </p:blipFill>
        <p:spPr bwMode="auto">
          <a:xfrm>
            <a:off x="10485995" y="5623286"/>
            <a:ext cx="1274631" cy="92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s://scontent-a.xx.fbcdn.net/hphotos-xap1/v/t1.0-9/1234989_537838496305724_2134908384_n.jpg?oh=7ea02288ace60fa96b34534c02351419&amp;oe=5470D13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14291" r="7189" b="24971"/>
          <a:stretch/>
        </p:blipFill>
        <p:spPr bwMode="auto">
          <a:xfrm>
            <a:off x="9086148" y="5623286"/>
            <a:ext cx="1399847" cy="92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86175" y="636027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07807" y="2049415"/>
            <a:ext cx="7242509" cy="1103098"/>
          </a:xfrm>
        </p:spPr>
        <p:txBody>
          <a:bodyPr/>
          <a:lstStyle/>
          <a:p>
            <a:pPr algn="ctr"/>
            <a:r>
              <a:rPr lang="en-US" dirty="0" smtClean="0"/>
              <a:t>SHRM HR Magazine Discussion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20378" y="3470388"/>
            <a:ext cx="6617368" cy="109689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5000" b="1" dirty="0" smtClean="0"/>
              <a:t>“Come On, Get Happy”</a:t>
            </a:r>
            <a:endParaRPr lang="en-US" sz="5000" b="1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728662" y="4885162"/>
            <a:ext cx="6400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Woodward, N. H. (2014). Come on, get happy. 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HR 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Magazine, 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59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(10), 47-52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33" y="1301865"/>
            <a:ext cx="36099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43930"/>
            <a:ext cx="10972800" cy="1143000"/>
          </a:xfrm>
        </p:spPr>
        <p:txBody>
          <a:bodyPr/>
          <a:lstStyle/>
          <a:p>
            <a:r>
              <a:rPr lang="en-US" sz="6800" dirty="0" smtClean="0"/>
              <a:t>Come On, Get Happy!</a:t>
            </a:r>
            <a:endParaRPr lang="en-US" sz="6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9" y="2406316"/>
            <a:ext cx="11582401" cy="3832058"/>
          </a:xfrm>
        </p:spPr>
        <p:txBody>
          <a:bodyPr>
            <a:noAutofit/>
          </a:bodyPr>
          <a:lstStyle/>
          <a:p>
            <a:r>
              <a:rPr lang="en-US" sz="3000" dirty="0" smtClean="0"/>
              <a:t>“Many employers are finding happy workers to be more productive, amicable, and invested in their work.” </a:t>
            </a:r>
          </a:p>
          <a:p>
            <a:r>
              <a:rPr lang="en-US" sz="3000" dirty="0" smtClean="0"/>
              <a:t>Tal Ben-</a:t>
            </a:r>
            <a:r>
              <a:rPr lang="en-US" sz="3000" dirty="0" err="1" smtClean="0"/>
              <a:t>Shahar</a:t>
            </a:r>
            <a:r>
              <a:rPr lang="en-US" sz="3000" dirty="0" smtClean="0"/>
              <a:t>: happiness is “the overall experience of pleasure and meaning” – e.g. you can experience emotional pain and still be happy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92D050"/>
                </a:solidFill>
              </a:rPr>
              <a:t>What are </a:t>
            </a:r>
            <a:r>
              <a:rPr lang="en-US" sz="3200" b="1" dirty="0" smtClean="0">
                <a:solidFill>
                  <a:srgbClr val="92D050"/>
                </a:solidFill>
              </a:rPr>
              <a:t>some characteristics </a:t>
            </a:r>
            <a:r>
              <a:rPr lang="en-US" sz="3200" b="1" dirty="0">
                <a:solidFill>
                  <a:srgbClr val="92D050"/>
                </a:solidFill>
              </a:rPr>
              <a:t>of a happy employee?</a:t>
            </a:r>
            <a:endParaRPr lang="en-US" sz="3200" b="1" dirty="0"/>
          </a:p>
          <a:p>
            <a:endParaRPr lang="en-US" sz="3000" dirty="0"/>
          </a:p>
        </p:txBody>
      </p:sp>
      <p:pic>
        <p:nvPicPr>
          <p:cNvPr id="8" name="Picture 7" descr="https://fbcdn-sphotos-g-a.akamaihd.net/hphotos-ak-frc3/t1.0-9/1391765_537840559638851_1479464498_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6869" r="20890" b="8128"/>
          <a:stretch/>
        </p:blipFill>
        <p:spPr bwMode="auto">
          <a:xfrm>
            <a:off x="10895067" y="5936344"/>
            <a:ext cx="1274631" cy="92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s://scontent-a.xx.fbcdn.net/hphotos-xap1/v/t1.0-9/1234989_537838496305724_2134908384_n.jpg?oh=7ea02288ace60fa96b34534c02351419&amp;oe=5470D13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14291" r="7189" b="24971"/>
          <a:stretch/>
        </p:blipFill>
        <p:spPr bwMode="auto">
          <a:xfrm>
            <a:off x="9495220" y="5936344"/>
            <a:ext cx="1399847" cy="92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438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43930"/>
            <a:ext cx="10972800" cy="1143000"/>
          </a:xfrm>
        </p:spPr>
        <p:txBody>
          <a:bodyPr/>
          <a:lstStyle/>
          <a:p>
            <a:r>
              <a:rPr lang="en-US" sz="6800" dirty="0" smtClean="0"/>
              <a:t>Come On, Get Happy!</a:t>
            </a:r>
            <a:endParaRPr lang="en-US" sz="6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9" y="2266616"/>
            <a:ext cx="11582401" cy="3832058"/>
          </a:xfrm>
        </p:spPr>
        <p:txBody>
          <a:bodyPr>
            <a:noAutofit/>
          </a:bodyPr>
          <a:lstStyle/>
          <a:p>
            <a:r>
              <a:rPr lang="en-US" sz="3500" dirty="0" smtClean="0"/>
              <a:t>Employee engagement and satisfaction often don’t correlate – most people are satisfied, but only 30% of US employees are engaged</a:t>
            </a:r>
          </a:p>
          <a:p>
            <a:r>
              <a:rPr lang="en-US" sz="3500" dirty="0" smtClean="0"/>
              <a:t>Basic needs being met at job makes EE’s satisfied, but engagement/happiness happens when higher-order (think Maslow) needs are met</a:t>
            </a:r>
          </a:p>
          <a:p>
            <a:endParaRPr lang="en-US" sz="3500" dirty="0"/>
          </a:p>
        </p:txBody>
      </p:sp>
      <p:pic>
        <p:nvPicPr>
          <p:cNvPr id="8" name="Picture 7" descr="https://fbcdn-sphotos-g-a.akamaihd.net/hphotos-ak-frc3/t1.0-9/1391765_537840559638851_1479464498_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6869" r="20890" b="8128"/>
          <a:stretch/>
        </p:blipFill>
        <p:spPr bwMode="auto">
          <a:xfrm>
            <a:off x="10895067" y="5936344"/>
            <a:ext cx="1274631" cy="92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s://scontent-a.xx.fbcdn.net/hphotos-xap1/v/t1.0-9/1234989_537838496305724_2134908384_n.jpg?oh=7ea02288ace60fa96b34534c02351419&amp;oe=5470D13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14291" r="7189" b="24971"/>
          <a:stretch/>
        </p:blipFill>
        <p:spPr bwMode="auto">
          <a:xfrm>
            <a:off x="9495220" y="5936344"/>
            <a:ext cx="1399847" cy="92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6667" y="5827785"/>
            <a:ext cx="80386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How can someone be satisfied but not engaged? </a:t>
            </a:r>
            <a:r>
              <a:rPr lang="en-US" sz="2800" b="1" dirty="0" smtClean="0">
                <a:solidFill>
                  <a:srgbClr val="92D050"/>
                </a:solidFill>
              </a:rPr>
              <a:t>What about vice-versa</a:t>
            </a:r>
            <a:r>
              <a:rPr lang="en-US" sz="2800" b="1" dirty="0">
                <a:solidFill>
                  <a:srgbClr val="92D050"/>
                </a:solidFill>
              </a:rPr>
              <a:t>?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s://fbcdn-sphotos-g-a.akamaihd.net/hphotos-ak-frc3/t1.0-9/1391765_537840559638851_1479464498_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6869" r="20890" b="8128"/>
          <a:stretch/>
        </p:blipFill>
        <p:spPr bwMode="auto">
          <a:xfrm>
            <a:off x="10895067" y="5936344"/>
            <a:ext cx="1274631" cy="92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s://scontent-a.xx.fbcdn.net/hphotos-xap1/v/t1.0-9/1234989_537838496305724_2134908384_n.jpg?oh=7ea02288ace60fa96b34534c02351419&amp;oe=5470D13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14291" r="7189" b="24971"/>
          <a:stretch/>
        </p:blipFill>
        <p:spPr bwMode="auto">
          <a:xfrm>
            <a:off x="9495220" y="5936344"/>
            <a:ext cx="1399847" cy="92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167" y="0"/>
            <a:ext cx="6572553" cy="67520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5695" y="539234"/>
            <a:ext cx="24456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92D050"/>
                </a:solidFill>
              </a:rPr>
              <a:t>What can employers do to promote employee happiness through engagement?</a:t>
            </a:r>
          </a:p>
          <a:p>
            <a:endParaRPr lang="en-US" sz="3000" b="1" dirty="0">
              <a:solidFill>
                <a:srgbClr val="92D050"/>
              </a:solidFill>
            </a:endParaRPr>
          </a:p>
          <a:p>
            <a:r>
              <a:rPr lang="en-US" sz="3000" b="1" dirty="0" smtClean="0">
                <a:solidFill>
                  <a:srgbClr val="92D050"/>
                </a:solidFill>
              </a:rPr>
              <a:t>How would you measure happiness in employees?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16180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43930"/>
            <a:ext cx="10972800" cy="1143000"/>
          </a:xfrm>
        </p:spPr>
        <p:txBody>
          <a:bodyPr/>
          <a:lstStyle/>
          <a:p>
            <a:r>
              <a:rPr lang="en-US" sz="6800" dirty="0" smtClean="0"/>
              <a:t>Come On, Get Happy!</a:t>
            </a:r>
            <a:endParaRPr lang="en-US" sz="6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9" y="2406316"/>
            <a:ext cx="11582401" cy="3832058"/>
          </a:xfrm>
        </p:spPr>
        <p:txBody>
          <a:bodyPr>
            <a:noAutofit/>
          </a:bodyPr>
          <a:lstStyle/>
          <a:p>
            <a:r>
              <a:rPr lang="en-US" sz="3800" dirty="0"/>
              <a:t>What makes employees happy is “when they feel </a:t>
            </a:r>
            <a:r>
              <a:rPr lang="en-US" sz="3800" dirty="0" smtClean="0"/>
              <a:t>they are </a:t>
            </a:r>
            <a:r>
              <a:rPr lang="en-US" sz="3800" dirty="0"/>
              <a:t>contributing to something </a:t>
            </a:r>
            <a:r>
              <a:rPr lang="en-US" sz="3800" dirty="0" smtClean="0"/>
              <a:t>that is </a:t>
            </a:r>
            <a:r>
              <a:rPr lang="en-US" sz="3800" dirty="0"/>
              <a:t>important, and they love </a:t>
            </a:r>
            <a:r>
              <a:rPr lang="en-US" sz="3800" dirty="0" smtClean="0"/>
              <a:t>what they </a:t>
            </a:r>
            <a:r>
              <a:rPr lang="en-US" sz="3800" dirty="0"/>
              <a:t>are doing and who they are doing it with</a:t>
            </a:r>
            <a:r>
              <a:rPr lang="en-US" sz="3800" dirty="0" smtClean="0"/>
              <a:t>.” –Southwest Airlines VP of People, Julie Weber</a:t>
            </a:r>
            <a:endParaRPr lang="en-US" sz="3600" dirty="0"/>
          </a:p>
        </p:txBody>
      </p:sp>
      <p:pic>
        <p:nvPicPr>
          <p:cNvPr id="8" name="Picture 7" descr="https://fbcdn-sphotos-g-a.akamaihd.net/hphotos-ak-frc3/t1.0-9/1391765_537840559638851_1479464498_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6869" r="20890" b="8128"/>
          <a:stretch/>
        </p:blipFill>
        <p:spPr bwMode="auto">
          <a:xfrm>
            <a:off x="10895067" y="5936344"/>
            <a:ext cx="1274631" cy="92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s://scontent-a.xx.fbcdn.net/hphotos-xap1/v/t1.0-9/1234989_537838496305724_2134908384_n.jpg?oh=7ea02288ace60fa96b34534c02351419&amp;oe=5470D13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14291" r="7189" b="24971"/>
          <a:stretch/>
        </p:blipFill>
        <p:spPr bwMode="auto">
          <a:xfrm>
            <a:off x="9495220" y="5936344"/>
            <a:ext cx="1399847" cy="92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297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BE57A2-D666-4652-B423-3EEF5C79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473</Words>
  <Application>Microsoft Office PowerPoint</Application>
  <PresentationFormat>Custom</PresentationFormat>
  <Paragraphs>72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Ion Boardroom</vt:lpstr>
      <vt:lpstr>Office Theme</vt:lpstr>
      <vt:lpstr>SHRM October Chapter Meeting</vt:lpstr>
      <vt:lpstr>Dues</vt:lpstr>
      <vt:lpstr>Committee Updates</vt:lpstr>
      <vt:lpstr>Community Relations</vt:lpstr>
      <vt:lpstr>SHRM HR Magazine Discussion</vt:lpstr>
      <vt:lpstr>Come On, Get Happy!</vt:lpstr>
      <vt:lpstr>Come On, Get Happy!</vt:lpstr>
      <vt:lpstr>PowerPoint Presentation</vt:lpstr>
      <vt:lpstr>Come On, Get Happy!</vt:lpstr>
      <vt:lpstr>PowerPoint Presentation</vt:lpstr>
      <vt:lpstr>Towers Watson’s 2012  Global Workforce Study</vt:lpstr>
      <vt:lpstr>What do employees need?</vt:lpstr>
      <vt:lpstr>What can employers do?</vt:lpstr>
      <vt:lpstr>Join the online discussion!</vt:lpstr>
      <vt:lpstr>Next Meeting: November 20th @ 6 pm!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2014-08-29T18:17:47Z</dcterms:created>
  <dcterms:modified xsi:type="dcterms:W3CDTF">2014-10-17T00:01:42Z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